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2"/>
  </p:notesMasterIdLst>
  <p:handoutMasterIdLst>
    <p:handoutMasterId r:id="rId63"/>
  </p:handout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27" r:id="rId52"/>
    <p:sldId id="306" r:id="rId53"/>
    <p:sldId id="307" r:id="rId54"/>
    <p:sldId id="308" r:id="rId55"/>
    <p:sldId id="309" r:id="rId56"/>
    <p:sldId id="310" r:id="rId57"/>
    <p:sldId id="311" r:id="rId58"/>
    <p:sldId id="312" r:id="rId59"/>
    <p:sldId id="313" r:id="rId60"/>
    <p:sldId id="31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hiba"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p:scale>
          <a:sx n="70" d="100"/>
          <a:sy n="70" d="100"/>
        </p:scale>
        <p:origin x="-2010" y="-16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78CA7C-3C0C-4FC4-BADE-EB6AAB78BD44}" type="datetimeFigureOut">
              <a:rPr lang="en-US" smtClean="0"/>
              <a:pPr/>
              <a:t>10/22/2013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5A375F-9888-4B5D-A37A-039ED9496580}"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05EB0-8C6E-4A43-9F89-E221B238FFA8}" type="datetimeFigureOut">
              <a:rPr lang="en-US" smtClean="0"/>
              <a:pPr/>
              <a:t>10/22/2013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C35D38-A723-4834-B6EF-67199F504DAD}"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1C35D38-A723-4834-B6EF-67199F504DAD}"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1128E-90A2-4B42-9B07-39E6124193C0}" type="datetimeFigureOut">
              <a:rPr lang="en-US" smtClean="0"/>
              <a:pPr/>
              <a:t>10/22/2013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AD1AE-3CBF-42B7-9B23-06C5EED96CD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1128E-90A2-4B42-9B07-39E6124193C0}" type="datetimeFigureOut">
              <a:rPr lang="en-US" smtClean="0"/>
              <a:pPr/>
              <a:t>10/22/2013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AD1AE-3CBF-42B7-9B23-06C5EED96CD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hermal-contact.n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Physical_propert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Specific_internal_energy" TargetMode="External"/><Relationship Id="rId13" Type="http://schemas.openxmlformats.org/officeDocument/2006/relationships/hyperlink" Target="http://en.wikipedia.org/wiki/Specific_enthalpy" TargetMode="External"/><Relationship Id="rId3" Type="http://schemas.openxmlformats.org/officeDocument/2006/relationships/hyperlink" Target="http://en.wikipedia.org/wiki/Cubic_meter" TargetMode="External"/><Relationship Id="rId7" Type="http://schemas.openxmlformats.org/officeDocument/2006/relationships/hyperlink" Target="http://en.wikipedia.org/wiki/Joule" TargetMode="External"/><Relationship Id="rId12" Type="http://schemas.openxmlformats.org/officeDocument/2006/relationships/hyperlink" Target="http://en.wikipedia.org/wiki/Enthalpy" TargetMode="External"/><Relationship Id="rId17" Type="http://schemas.openxmlformats.org/officeDocument/2006/relationships/hyperlink" Target="http://en.wikipedia.org/wiki/Specific_heat_capacity" TargetMode="External"/><Relationship Id="rId2" Type="http://schemas.openxmlformats.org/officeDocument/2006/relationships/hyperlink" Target="http://en.wikipedia.org/wiki/Volume_(thermodynamics)" TargetMode="External"/><Relationship Id="rId16" Type="http://schemas.openxmlformats.org/officeDocument/2006/relationships/hyperlink" Target="http://en.wikipedia.org/wiki/Heat_capacity" TargetMode="External"/><Relationship Id="rId1" Type="http://schemas.openxmlformats.org/officeDocument/2006/relationships/slideLayout" Target="../slideLayouts/slideLayout2.xml"/><Relationship Id="rId6" Type="http://schemas.openxmlformats.org/officeDocument/2006/relationships/hyperlink" Target="http://en.wikipedia.org/wiki/Internal_energy" TargetMode="External"/><Relationship Id="rId11" Type="http://schemas.openxmlformats.org/officeDocument/2006/relationships/hyperlink" Target="http://en.wikipedia.org/w/index.php?title=Specific_entropy&amp;action=edit&amp;redlink=1" TargetMode="External"/><Relationship Id="rId5" Type="http://schemas.openxmlformats.org/officeDocument/2006/relationships/hyperlink" Target="http://en.wikipedia.org/wiki/Specific_volume" TargetMode="External"/><Relationship Id="rId15" Type="http://schemas.openxmlformats.org/officeDocument/2006/relationships/hyperlink" Target="http://en.wikipedia.org/w/index.php?title=Specific_Gibbs_free_energy&amp;action=edit&amp;redlink=1" TargetMode="External"/><Relationship Id="rId10" Type="http://schemas.openxmlformats.org/officeDocument/2006/relationships/hyperlink" Target="http://en.wikipedia.org/wiki/Kelvin" TargetMode="External"/><Relationship Id="rId4" Type="http://schemas.openxmlformats.org/officeDocument/2006/relationships/hyperlink" Target="http://en.wikipedia.org/wiki/Liter" TargetMode="External"/><Relationship Id="rId9" Type="http://schemas.openxmlformats.org/officeDocument/2006/relationships/hyperlink" Target="http://en.wikipedia.org/wiki/Entropy" TargetMode="External"/><Relationship Id="rId14" Type="http://schemas.openxmlformats.org/officeDocument/2006/relationships/hyperlink" Target="http://en.wikipedia.org/wiki/Gibbs_free_energ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hyperphysics.phy-astr.gsu.edu/hbase/thermo/temper.html" TargetMode="External"/><Relationship Id="rId2" Type="http://schemas.openxmlformats.org/officeDocument/2006/relationships/hyperlink" Target="http://en.wikipedia.org/wiki/Thermal_equilibriu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42918"/>
            <a:ext cx="8458200" cy="6215081"/>
          </a:xfrm>
        </p:spPr>
        <p:txBody>
          <a:bodyPr>
            <a:normAutofit/>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endParaRPr lang="en-GB" dirty="0"/>
          </a:p>
        </p:txBody>
      </p:sp>
      <p:sp>
        <p:nvSpPr>
          <p:cNvPr id="10245" name="Rectangle 5"/>
          <p:cNvSpPr>
            <a:spLocks noChangeArrowheads="1"/>
          </p:cNvSpPr>
          <p:nvPr/>
        </p:nvSpPr>
        <p:spPr bwMode="auto">
          <a:xfrm>
            <a:off x="0" y="0"/>
            <a:ext cx="8975534"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W</a:t>
            </a:r>
            <a:r>
              <a:rPr kumimoji="0" lang="en-US" sz="2400" b="1" i="0" u="none" strike="noStrike" cap="none" normalizeH="0" baseline="0" dirty="0" smtClean="0" bmk="">
                <a:ln>
                  <a:noFill/>
                </a:ln>
                <a:solidFill>
                  <a:schemeClr val="tx1"/>
                </a:solidFill>
                <a:effectLst/>
                <a:latin typeface="Arial" charset="0"/>
                <a:cs typeface="Arial" charset="0"/>
              </a:rPr>
              <a:t>hy study thermodynamics</a:t>
            </a:r>
            <a:r>
              <a:rPr kumimoji="0" lang="en-US" b="1" i="0" u="none" strike="noStrike" cap="none" normalizeH="0" baseline="0" dirty="0" smtClean="0" bmk="">
                <a:ln>
                  <a:noFill/>
                </a:ln>
                <a:solidFill>
                  <a:schemeClr val="tx1"/>
                </a:solidFill>
                <a:effectLst/>
                <a:latin typeface="Arial" charset="0"/>
                <a:cs typeface="Arial" charset="0"/>
              </a:rPr>
              <a:t>?</a:t>
            </a:r>
            <a:r>
              <a:rPr kumimoji="0" lang="en-US" b="1"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Thermodynamics is essentially the study of the </a:t>
            </a:r>
            <a:r>
              <a:rPr kumimoji="0" lang="en-US" sz="2000" b="1" i="0" u="none" strike="noStrike" cap="none" normalizeH="0" baseline="0" dirty="0" smtClean="0">
                <a:ln>
                  <a:noFill/>
                </a:ln>
                <a:solidFill>
                  <a:schemeClr val="tx1"/>
                </a:solidFill>
                <a:effectLst/>
                <a:latin typeface="Arial" charset="0"/>
                <a:cs typeface="Arial" charset="0"/>
              </a:rPr>
              <a:t>internal motions </a:t>
            </a:r>
            <a:r>
              <a:rPr kumimoji="0" lang="en-US" sz="2000" b="0" i="0" u="none" strike="noStrike" cap="none" normalizeH="0" baseline="0" dirty="0" smtClean="0">
                <a:ln>
                  <a:noFill/>
                </a:ln>
                <a:solidFill>
                  <a:schemeClr val="tx1"/>
                </a:solidFill>
                <a:effectLst/>
                <a:latin typeface="Arial" charset="0"/>
                <a:cs typeface="Arial" charset="0"/>
              </a:rPr>
              <a:t>of many </a:t>
            </a:r>
            <a:r>
              <a:rPr kumimoji="0" lang="en-US" sz="2000" b="1" i="0" u="none" strike="noStrike" cap="none" normalizeH="0" baseline="0" dirty="0" smtClean="0">
                <a:ln>
                  <a:noFill/>
                </a:ln>
                <a:solidFill>
                  <a:schemeClr val="tx1"/>
                </a:solidFill>
                <a:effectLst/>
                <a:latin typeface="Arial" charset="0"/>
                <a:cs typeface="Arial" charset="0"/>
              </a:rPr>
              <a:t>body systems</a:t>
            </a:r>
            <a:r>
              <a:rPr kumimoji="0" lang="en-US" sz="2000" b="0" i="0" u="none" strike="noStrike" cap="none" normalizeH="0" baseline="0" dirty="0" smtClean="0">
                <a:ln>
                  <a:noFill/>
                </a:ln>
                <a:solidFill>
                  <a:schemeClr val="tx1"/>
                </a:solidFill>
                <a:effectLst/>
                <a:latin typeface="Arial" charset="0"/>
                <a:cs typeface="Arial" charset="0"/>
              </a:rPr>
              <a:t> (</a:t>
            </a:r>
            <a:r>
              <a:rPr kumimoji="0" lang="en-US" sz="2000" b="0" i="1" u="none" strike="noStrike" cap="none" normalizeH="0" baseline="0" dirty="0" smtClean="0">
                <a:ln>
                  <a:noFill/>
                </a:ln>
                <a:solidFill>
                  <a:schemeClr val="tx1"/>
                </a:solidFill>
                <a:effectLst/>
                <a:latin typeface="Arial" charset="0"/>
                <a:cs typeface="Arial" charset="0"/>
              </a:rPr>
              <a:t>e.g.</a:t>
            </a:r>
            <a:r>
              <a:rPr kumimoji="0" lang="en-US" sz="2000" b="0" i="0" u="none" strike="noStrike" cap="none" normalizeH="0" baseline="0" dirty="0" smtClean="0">
                <a:ln>
                  <a:noFill/>
                </a:ln>
                <a:solidFill>
                  <a:schemeClr val="tx1"/>
                </a:solidFill>
                <a:effectLst/>
                <a:latin typeface="Arial" charset="0"/>
                <a:cs typeface="Arial" charset="0"/>
              </a:rPr>
              <a:t>, solids, liquids, gases, and light). Therefore, thermodynamics is a discipline  with an exceptionally wide range of  applicability. Thermodynamics is certainly the most ubiquitous subfield  of Physics outside Physics Departments. Engineers, Chemists, and Material Scientists do not study relatively or particle physics, but thermodynamics is an integral, and very important, part of their degree courses. </a:t>
            </a:r>
            <a:r>
              <a:rPr kumimoji="0" lang="en-US" sz="2000" b="1" i="0" u="none" strike="noStrike" cap="none" normalizeH="0" baseline="0" dirty="0" smtClean="0">
                <a:ln>
                  <a:noFill/>
                </a:ln>
                <a:solidFill>
                  <a:schemeClr val="tx1"/>
                </a:solidFill>
                <a:effectLst/>
                <a:latin typeface="Arial" charset="0"/>
                <a:cs typeface="Arial" charset="0"/>
              </a:rPr>
              <a:t>Many people are drawn to Physics because they want to understand why the world around us is like it is</a:t>
            </a:r>
            <a:r>
              <a:rPr kumimoji="0" lang="en-US" sz="2000" b="0" i="0" u="none" strike="noStrike" cap="none" normalizeH="0" baseline="0" dirty="0" smtClean="0">
                <a:ln>
                  <a:noFill/>
                </a:ln>
                <a:solidFill>
                  <a:schemeClr val="tx1"/>
                </a:solidFill>
                <a:effectLst/>
                <a:latin typeface="Arial" charset="0"/>
                <a:cs typeface="Arial" charset="0"/>
              </a:rPr>
              <a:t>. For instance, why the sky is blue, why raindrops are spherical, why we do not fall through the floor, </a:t>
            </a:r>
            <a:r>
              <a:rPr kumimoji="0" lang="en-US" sz="2000" b="0" i="1" u="none" strike="noStrike" cap="none" normalizeH="0" baseline="0" dirty="0" smtClean="0">
                <a:ln>
                  <a:noFill/>
                </a:ln>
                <a:solidFill>
                  <a:schemeClr val="tx1"/>
                </a:solidFill>
                <a:effectLst/>
                <a:latin typeface="Arial" charset="0"/>
                <a:cs typeface="Arial" charset="0"/>
              </a:rPr>
              <a:t>etc</a:t>
            </a:r>
            <a:r>
              <a:rPr kumimoji="0" lang="en-US" sz="2000" b="0" i="0" u="none" strike="noStrike" cap="none" normalizeH="0" baseline="0" dirty="0" smtClean="0">
                <a:ln>
                  <a:noFill/>
                </a:ln>
                <a:solidFill>
                  <a:schemeClr val="tx1"/>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It turns out that </a:t>
            </a:r>
            <a:r>
              <a:rPr kumimoji="0" lang="en-US" sz="2000" b="1" i="0" u="none" strike="noStrike" cap="none" normalizeH="0" baseline="0" dirty="0" smtClean="0">
                <a:ln>
                  <a:noFill/>
                </a:ln>
                <a:solidFill>
                  <a:schemeClr val="tx1"/>
                </a:solidFill>
                <a:effectLst/>
                <a:latin typeface="Arial" charset="0"/>
                <a:cs typeface="Arial" charset="0"/>
              </a:rPr>
              <a:t>statistical thermodynamics </a:t>
            </a:r>
            <a:r>
              <a:rPr kumimoji="0" lang="en-US" sz="2000" b="0" i="0" u="none" strike="noStrike" cap="none" normalizeH="0" baseline="0" dirty="0" smtClean="0">
                <a:ln>
                  <a:noFill/>
                </a:ln>
                <a:solidFill>
                  <a:schemeClr val="tx1"/>
                </a:solidFill>
                <a:effectLst/>
                <a:latin typeface="Arial" charset="0"/>
                <a:cs typeface="Arial" charset="0"/>
              </a:rPr>
              <a:t>can explain more things about the world around us  than all of the other physical theories studied in the undergraduate Physics curriculum put together. For instance, in this course we shall explain </a:t>
            </a:r>
            <a:r>
              <a:rPr kumimoji="0" lang="en-US" sz="2000" b="1" i="0" u="none" strike="noStrike" cap="none" normalizeH="0" baseline="0" dirty="0" smtClean="0">
                <a:ln>
                  <a:noFill/>
                </a:ln>
                <a:solidFill>
                  <a:schemeClr val="tx1"/>
                </a:solidFill>
                <a:effectLst/>
                <a:latin typeface="Arial" charset="0"/>
                <a:cs typeface="Arial" charset="0"/>
              </a:rPr>
              <a:t>why heat flows from hot to cold bodies</a:t>
            </a:r>
            <a:r>
              <a:rPr kumimoji="0" lang="en-US" sz="2000" b="0" i="0" u="none" strike="noStrike" cap="none" normalizeH="0" baseline="0" dirty="0" smtClean="0">
                <a:ln>
                  <a:noFill/>
                </a:ln>
                <a:solidFill>
                  <a:schemeClr val="tx1"/>
                </a:solidFill>
                <a:effectLst/>
                <a:latin typeface="Arial" charset="0"/>
                <a:cs typeface="Arial" charset="0"/>
              </a:rPr>
              <a:t>, why the air becomes  thinner and colder at higher altitudes, why the Sun appears yellow whereas colder stars appear red and hotter stars appear bluish-white, why it is impossible to measure a temperature below -273 centigrade, why there is  a maximum theoretical efficiency of a power generation unit which can never be exceeded no matter what the design, why high mass stars must ultimately collapse to form black-holes, and much more! </a:t>
            </a:r>
          </a:p>
        </p:txBody>
      </p:sp>
    </p:spTree>
  </p:cSld>
  <p:clrMapOvr>
    <a:masterClrMapping/>
  </p:clrMapOvr>
  <p:transition advTm="1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a:t>
            </a:r>
            <a:endParaRPr lang="en-GB" dirty="0"/>
          </a:p>
        </p:txBody>
      </p:sp>
      <p:sp>
        <p:nvSpPr>
          <p:cNvPr id="3" name="Content Placeholder 2"/>
          <p:cNvSpPr>
            <a:spLocks noGrp="1"/>
          </p:cNvSpPr>
          <p:nvPr>
            <p:ph idx="1"/>
          </p:nvPr>
        </p:nvSpPr>
        <p:spPr/>
        <p:txBody>
          <a:bodyPr>
            <a:normAutofit lnSpcReduction="10000"/>
          </a:bodyPr>
          <a:lstStyle/>
          <a:p>
            <a:r>
              <a:rPr lang="en-US" b="1" dirty="0" smtClean="0"/>
              <a:t>We always confused about the definition of energy because we know nothing about its nature</a:t>
            </a:r>
          </a:p>
          <a:p>
            <a:r>
              <a:rPr lang="en-US" b="1" dirty="0" smtClean="0"/>
              <a:t>A better definition of energy from the viewpoint of </a:t>
            </a:r>
            <a:r>
              <a:rPr lang="en-US" b="1" dirty="0" smtClean="0">
                <a:hlinkClick r:id="rId2"/>
              </a:rPr>
              <a:t>thermodynamics</a:t>
            </a:r>
            <a:r>
              <a:rPr lang="en-US" b="1" dirty="0" smtClean="0"/>
              <a:t> would be "the capacity to induce a change in which inherently</a:t>
            </a:r>
          </a:p>
          <a:p>
            <a:r>
              <a:rPr lang="en-US" b="1" dirty="0" smtClean="0"/>
              <a:t>The units which used to express energy are calorie or joule</a:t>
            </a:r>
            <a:r>
              <a:rPr lang="en-US" dirty="0" smtClean="0"/>
              <a:t>.</a:t>
            </a:r>
            <a:r>
              <a:rPr lang="en-US" b="1" dirty="0" smtClean="0"/>
              <a:t> resists change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Energy presents in numerous forms (Fig 2). It may be heat, electrical, chemical or many other forms</a:t>
            </a:r>
            <a:r>
              <a:rPr lang="en-US" sz="3100" dirty="0" smtClean="0"/>
              <a:t>. It could be transferred from any form to others. </a:t>
            </a:r>
            <a:r>
              <a:rPr lang="en-US" sz="3100" b="1" dirty="0" smtClean="0"/>
              <a:t>Energy may present in stored state or may be kinetic. The potential energy represents the stored state of energy.</a:t>
            </a:r>
            <a:r>
              <a:rPr lang="en-US" dirty="0" smtClean="0"/>
              <a:t> </a:t>
            </a:r>
            <a:endParaRPr lang="en-GB" dirty="0"/>
          </a:p>
        </p:txBody>
      </p:sp>
      <p:pic>
        <p:nvPicPr>
          <p:cNvPr id="1026" name="Picture 2"/>
          <p:cNvPicPr>
            <a:picLocks noGrp="1" noChangeAspect="1" noChangeArrowheads="1"/>
          </p:cNvPicPr>
          <p:nvPr>
            <p:ph idx="1"/>
          </p:nvPr>
        </p:nvPicPr>
        <p:blipFill>
          <a:blip r:embed="rId2">
            <a:grayscl/>
          </a:blip>
          <a:srcRect/>
          <a:stretch>
            <a:fillRect/>
          </a:stretch>
        </p:blipFill>
        <p:spPr bwMode="auto">
          <a:xfrm>
            <a:off x="500034" y="2786058"/>
            <a:ext cx="8215370" cy="3786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Potential Energy</a:t>
            </a:r>
            <a:endParaRPr lang="en-GB" b="1" dirty="0"/>
          </a:p>
        </p:txBody>
      </p:sp>
      <p:sp>
        <p:nvSpPr>
          <p:cNvPr id="3" name="Content Placeholder 2"/>
          <p:cNvSpPr>
            <a:spLocks noGrp="1"/>
          </p:cNvSpPr>
          <p:nvPr>
            <p:ph idx="1"/>
          </p:nvPr>
        </p:nvSpPr>
        <p:spPr/>
        <p:txBody>
          <a:bodyPr>
            <a:normAutofit fontScale="92500" lnSpcReduction="10000"/>
          </a:bodyPr>
          <a:lstStyle/>
          <a:p>
            <a:r>
              <a:rPr lang="en-US" dirty="0" smtClean="0"/>
              <a:t>This kind of energy is related directly with the gravity, and hence known as </a:t>
            </a:r>
            <a:r>
              <a:rPr lang="en-US" b="1" dirty="0" smtClean="0"/>
              <a:t>gravitational energy</a:t>
            </a:r>
            <a:r>
              <a:rPr lang="en-US" dirty="0" smtClean="0"/>
              <a:t>. This energy is due to the action of gravity (g) on the body of mass (m). Indeed, such action is related to the distance separates between the two attracted bodies (such as a body and earth or electron and nucleus in an atom). In this example the distance is the height of the body above the earth (h). </a:t>
            </a:r>
            <a:r>
              <a:rPr lang="en-US" b="1" dirty="0" smtClean="0"/>
              <a:t>Therefore, the potential energy of such body is represented by (</a:t>
            </a:r>
            <a:r>
              <a:rPr lang="en-US" b="1" dirty="0" err="1" smtClean="0"/>
              <a:t>mgh</a:t>
            </a:r>
            <a:r>
              <a:rPr lang="en-US" b="1" dirty="0" smtClean="0"/>
              <a:t>).</a:t>
            </a:r>
            <a:r>
              <a:rPr lang="en-US" dirty="0" smtClean="0"/>
              <a:t>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Kinetic Energy</a:t>
            </a:r>
            <a:endParaRPr lang="en-GB" b="1" dirty="0"/>
          </a:p>
        </p:txBody>
      </p:sp>
      <p:sp>
        <p:nvSpPr>
          <p:cNvPr id="3" name="Content Placeholder 2"/>
          <p:cNvSpPr>
            <a:spLocks noGrp="1"/>
          </p:cNvSpPr>
          <p:nvPr>
            <p:ph idx="1"/>
          </p:nvPr>
        </p:nvSpPr>
        <p:spPr/>
        <p:txBody>
          <a:bodyPr/>
          <a:lstStyle/>
          <a:p>
            <a:r>
              <a:rPr lang="en-US" dirty="0" smtClean="0"/>
              <a:t>Suppose that a body is leaved to fall down, freely, from its position toward earth. Thus, it loses its stored potential energy during its falling, as its kinetic energy increases. </a:t>
            </a:r>
            <a:r>
              <a:rPr lang="en-US" b="1" dirty="0" smtClean="0"/>
              <a:t>The kinetic energy is related to the motion of the body and equals to ½ mv</a:t>
            </a:r>
            <a:r>
              <a:rPr lang="en-US" b="1" baseline="30000" dirty="0" smtClean="0"/>
              <a:t>2</a:t>
            </a:r>
            <a:r>
              <a:rPr lang="en-US" dirty="0" smtClean="0"/>
              <a:t>. It is of interest to mention here that temperature (T) is the measure of kinetic energy of any system</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Different forms of Energy</a:t>
            </a:r>
            <a:endParaRPr lang="en-GB" b="1" dirty="0"/>
          </a:p>
        </p:txBody>
      </p:sp>
      <p:sp>
        <p:nvSpPr>
          <p:cNvPr id="3" name="Content Placeholder 2"/>
          <p:cNvSpPr>
            <a:spLocks noGrp="1"/>
          </p:cNvSpPr>
          <p:nvPr>
            <p:ph idx="1"/>
          </p:nvPr>
        </p:nvSpPr>
        <p:spPr>
          <a:xfrm>
            <a:off x="457200" y="1285860"/>
            <a:ext cx="8229600" cy="5286412"/>
          </a:xfrm>
        </p:spPr>
        <p:txBody>
          <a:bodyPr>
            <a:normAutofit lnSpcReduction="10000"/>
          </a:bodyPr>
          <a:lstStyle/>
          <a:p>
            <a:pPr algn="just"/>
            <a:r>
              <a:rPr lang="en-US" b="1" dirty="0" smtClean="0"/>
              <a:t>If you knock the brick off the ledge, the potential energy is converted to kinetic energy as the brick accelerates toward the ground. Then when the brick hits the ground the kinetic energy is converted to light energy (sparks), sound energy (a bang), and chemical energy (the brick breaks).</a:t>
            </a:r>
            <a:r>
              <a:rPr lang="en-US" dirty="0" smtClean="0"/>
              <a:t> </a:t>
            </a:r>
            <a:r>
              <a:rPr lang="en-US" b="1" dirty="0" smtClean="0"/>
              <a:t>Shortly, </a:t>
            </a:r>
            <a:r>
              <a:rPr lang="en-US" b="1" dirty="0" smtClean="0">
                <a:solidFill>
                  <a:srgbClr val="FF0000"/>
                </a:solidFill>
              </a:rPr>
              <a:t>potential energy is the external energy possessed by a body because of its position</a:t>
            </a:r>
            <a:r>
              <a:rPr lang="en-US" b="1" dirty="0" smtClean="0"/>
              <a:t>, while </a:t>
            </a:r>
            <a:r>
              <a:rPr lang="en-US" b="1" dirty="0" smtClean="0">
                <a:solidFill>
                  <a:srgbClr val="7030A0"/>
                </a:solidFill>
              </a:rPr>
              <a:t>kinetic energy is the external energy possessed by a body because of its motion. </a:t>
            </a:r>
            <a:endParaRPr lang="en-GB"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External and internal energies</a:t>
            </a:r>
            <a:endParaRPr lang="en-GB" b="1" dirty="0"/>
          </a:p>
        </p:txBody>
      </p:sp>
      <p:sp>
        <p:nvSpPr>
          <p:cNvPr id="3" name="Content Placeholder 2"/>
          <p:cNvSpPr>
            <a:spLocks noGrp="1"/>
          </p:cNvSpPr>
          <p:nvPr>
            <p:ph idx="1"/>
          </p:nvPr>
        </p:nvSpPr>
        <p:spPr/>
        <p:txBody>
          <a:bodyPr>
            <a:normAutofit/>
          </a:bodyPr>
          <a:lstStyle/>
          <a:p>
            <a:pPr algn="just"/>
            <a:r>
              <a:rPr lang="en-US" b="1" dirty="0" smtClean="0">
                <a:solidFill>
                  <a:srgbClr val="FF0000"/>
                </a:solidFill>
              </a:rPr>
              <a:t>energy may be external or internal</a:t>
            </a:r>
            <a:r>
              <a:rPr lang="en-US" dirty="0" smtClean="0"/>
              <a:t>. </a:t>
            </a:r>
            <a:r>
              <a:rPr lang="en-US" b="1" dirty="0" smtClean="0">
                <a:solidFill>
                  <a:srgbClr val="7030A0"/>
                </a:solidFill>
              </a:rPr>
              <a:t>The external energy represents the energies of motion and potential of the whole system in the field (energy on the macroscopic scale)</a:t>
            </a:r>
            <a:r>
              <a:rPr lang="en-US" b="1" dirty="0" smtClean="0"/>
              <a:t>.</a:t>
            </a:r>
            <a:r>
              <a:rPr lang="en-US" dirty="0" smtClean="0"/>
              <a:t>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pPr algn="just"/>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3100" b="1" dirty="0" smtClean="0"/>
              <a:t>Microscopic level of Energies</a:t>
            </a:r>
            <a:br>
              <a:rPr lang="en-US" sz="3100" b="1" dirty="0" smtClean="0"/>
            </a:br>
            <a:r>
              <a:rPr lang="en-US" sz="2800" b="1" dirty="0" smtClean="0"/>
              <a:t/>
            </a:r>
            <a:br>
              <a:rPr lang="en-US" sz="2800" b="1" dirty="0" smtClean="0"/>
            </a:br>
            <a:r>
              <a:rPr lang="en-US" sz="3100" b="1" dirty="0" smtClean="0">
                <a:solidFill>
                  <a:srgbClr val="FF0000"/>
                </a:solidFill>
              </a:rPr>
              <a:t>At the microscopic level</a:t>
            </a:r>
            <a:r>
              <a:rPr lang="en-US" sz="3100" b="1" dirty="0" smtClean="0"/>
              <a:t>, the molecule has three types of energy which is </a:t>
            </a:r>
            <a:r>
              <a:rPr lang="en-US" sz="3100" b="1" dirty="0" smtClean="0">
                <a:solidFill>
                  <a:srgbClr val="7030A0"/>
                </a:solidFill>
              </a:rPr>
              <a:t>translation</a:t>
            </a:r>
            <a:r>
              <a:rPr lang="en-US" sz="3100" b="1" dirty="0" smtClean="0"/>
              <a:t> (energy of molecule motion), </a:t>
            </a:r>
            <a:r>
              <a:rPr lang="en-US" sz="3100" b="1" dirty="0" smtClean="0">
                <a:solidFill>
                  <a:srgbClr val="7030A0"/>
                </a:solidFill>
              </a:rPr>
              <a:t>rotation</a:t>
            </a:r>
            <a:r>
              <a:rPr lang="en-US" sz="3100" b="1" dirty="0" smtClean="0"/>
              <a:t> (energy of molecule rotation around its axis) and</a:t>
            </a:r>
            <a:r>
              <a:rPr lang="en-US" sz="3100" dirty="0" smtClean="0"/>
              <a:t> </a:t>
            </a:r>
            <a:r>
              <a:rPr lang="en-US" sz="3100" b="1" dirty="0" smtClean="0">
                <a:solidFill>
                  <a:srgbClr val="7030A0"/>
                </a:solidFill>
              </a:rPr>
              <a:t>vibration</a:t>
            </a:r>
            <a:r>
              <a:rPr lang="en-US" sz="3100" b="1" dirty="0" smtClean="0"/>
              <a:t> (energy of vibrating bonds in the molecule). </a:t>
            </a:r>
            <a:r>
              <a:rPr lang="en-US" sz="3100" b="1" dirty="0" smtClean="0">
                <a:solidFill>
                  <a:srgbClr val="C00000"/>
                </a:solidFill>
              </a:rPr>
              <a:t>The internal energy of the system is the summation of these energies </a:t>
            </a:r>
            <a:r>
              <a:rPr lang="en-US" sz="3100" b="1" dirty="0" smtClean="0"/>
              <a:t>(energy on the microscopic scale).</a:t>
            </a:r>
            <a:endParaRPr lang="en-GB" sz="3100" dirty="0"/>
          </a:p>
        </p:txBody>
      </p:sp>
      <p:pic>
        <p:nvPicPr>
          <p:cNvPr id="2050" name="Picture 2"/>
          <p:cNvPicPr>
            <a:picLocks noChangeAspect="1" noChangeArrowheads="1"/>
          </p:cNvPicPr>
          <p:nvPr/>
        </p:nvPicPr>
        <p:blipFill>
          <a:blip r:embed="rId2"/>
          <a:srcRect/>
          <a:stretch>
            <a:fillRect/>
          </a:stretch>
        </p:blipFill>
        <p:spPr bwMode="auto">
          <a:xfrm>
            <a:off x="1000100" y="4357694"/>
            <a:ext cx="7000924" cy="2214578"/>
          </a:xfrm>
          <a:prstGeom prst="rect">
            <a:avLst/>
          </a:prstGeom>
          <a:noFill/>
          <a:ln w="9525">
            <a:noFill/>
            <a:miter lim="800000"/>
            <a:headEnd/>
            <a:tailEnd/>
          </a:ln>
        </p:spPr>
      </p:pic>
      <p:graphicFrame>
        <p:nvGraphicFramePr>
          <p:cNvPr id="5" name="Content Placeholder 4"/>
          <p:cNvGraphicFramePr>
            <a:graphicFrameLocks noGrp="1"/>
          </p:cNvGraphicFramePr>
          <p:nvPr>
            <p:ph idx="1"/>
          </p:nvPr>
        </p:nvGraphicFramePr>
        <p:xfrm>
          <a:off x="0" y="0"/>
          <a:ext cx="9144000" cy="365760"/>
        </p:xfrm>
        <a:graphic>
          <a:graphicData uri="http://schemas.openxmlformats.org/drawingml/2006/table">
            <a:tbl>
              <a:tblPr firstRow="1" bandRow="1">
                <a:tableStyleId>{5C22544A-7EE6-4342-B048-85BDC9FD1C3A}</a:tableStyleId>
              </a:tblPr>
              <a:tblGrid>
                <a:gridCol w="9144000"/>
              </a:tblGrid>
              <a:tr h="0">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System and Surroundings</a:t>
            </a:r>
            <a:r>
              <a:rPr lang="en-GB" dirty="0" smtClean="0"/>
              <a:t/>
            </a:r>
            <a:br>
              <a:rPr lang="en-GB" dirty="0" smtClean="0"/>
            </a:br>
            <a:endParaRPr lang="en-GB" dirty="0"/>
          </a:p>
        </p:txBody>
      </p:sp>
      <p:sp>
        <p:nvSpPr>
          <p:cNvPr id="3" name="Content Placeholder 2"/>
          <p:cNvSpPr>
            <a:spLocks noGrp="1"/>
          </p:cNvSpPr>
          <p:nvPr>
            <p:ph idx="1"/>
          </p:nvPr>
        </p:nvSpPr>
        <p:spPr>
          <a:xfrm>
            <a:off x="457200" y="1071546"/>
            <a:ext cx="8229600" cy="5054617"/>
          </a:xfrm>
        </p:spPr>
        <p:txBody>
          <a:bodyPr>
            <a:normAutofit fontScale="92500"/>
          </a:bodyPr>
          <a:lstStyle/>
          <a:p>
            <a:pPr algn="just"/>
            <a:r>
              <a:rPr lang="en-US" b="1" dirty="0" smtClean="0"/>
              <a:t>The system </a:t>
            </a:r>
            <a:r>
              <a:rPr lang="en-US" b="1" dirty="0" smtClean="0">
                <a:solidFill>
                  <a:srgbClr val="FF0000"/>
                </a:solidFill>
              </a:rPr>
              <a:t>is a thermodynamic term refers to any part of the physical universe completely enclosed within a well defined boundary</a:t>
            </a:r>
          </a:p>
          <a:p>
            <a:pPr algn="just"/>
            <a:r>
              <a:rPr lang="en-US" b="1" dirty="0" smtClean="0">
                <a:solidFill>
                  <a:srgbClr val="002060"/>
                </a:solidFill>
              </a:rPr>
              <a:t>Every thing outside the system (rest of universe) is known as surroundings</a:t>
            </a:r>
            <a:r>
              <a:rPr lang="en-US" dirty="0" smtClean="0"/>
              <a:t>. </a:t>
            </a:r>
            <a:r>
              <a:rPr lang="en-US" b="1" dirty="0" smtClean="0">
                <a:solidFill>
                  <a:srgbClr val="00B0F0"/>
                </a:solidFill>
              </a:rPr>
              <a:t>The exchange of </a:t>
            </a:r>
            <a:r>
              <a:rPr lang="en-US" b="1" dirty="0" smtClean="0">
                <a:solidFill>
                  <a:srgbClr val="7030A0"/>
                </a:solidFill>
              </a:rPr>
              <a:t>energy and work </a:t>
            </a:r>
            <a:r>
              <a:rPr lang="en-US" b="1" dirty="0" smtClean="0">
                <a:solidFill>
                  <a:srgbClr val="00B0F0"/>
                </a:solidFill>
              </a:rPr>
              <a:t>takes place between the system and its surroundings.</a:t>
            </a:r>
          </a:p>
          <a:p>
            <a:pPr algn="just"/>
            <a:r>
              <a:rPr lang="en-US" dirty="0" smtClean="0"/>
              <a:t>Therefore, one can say that the part of universe which can affect or affected by the system represented its </a:t>
            </a:r>
            <a:r>
              <a:rPr lang="en-US" dirty="0" smtClean="0">
                <a:solidFill>
                  <a:srgbClr val="C00000"/>
                </a:solidFill>
              </a:rPr>
              <a:t>surroundings</a:t>
            </a:r>
            <a:endParaRPr lang="en-GB"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can exchange between system and surroundings</a:t>
            </a:r>
            <a:endParaRPr lang="en-GB" b="1" dirty="0"/>
          </a:p>
        </p:txBody>
      </p:sp>
      <p:sp>
        <p:nvSpPr>
          <p:cNvPr id="3" name="Content Placeholder 2"/>
          <p:cNvSpPr>
            <a:spLocks noGrp="1"/>
          </p:cNvSpPr>
          <p:nvPr>
            <p:ph idx="1"/>
          </p:nvPr>
        </p:nvSpPr>
        <p:spPr/>
        <p:txBody>
          <a:bodyPr>
            <a:normAutofit lnSpcReduction="10000"/>
          </a:bodyPr>
          <a:lstStyle/>
          <a:p>
            <a:pPr algn="just"/>
            <a:r>
              <a:rPr lang="en-US" b="1" dirty="0" smtClean="0">
                <a:latin typeface="Times New Roman" pitchFamily="18" charset="0"/>
                <a:cs typeface="Times New Roman" pitchFamily="18" charset="0"/>
              </a:rPr>
              <a:t>(1) </a:t>
            </a:r>
            <a:r>
              <a:rPr lang="en-US" b="1" dirty="0" smtClean="0">
                <a:solidFill>
                  <a:srgbClr val="FF0000"/>
                </a:solidFill>
                <a:latin typeface="Times New Roman" pitchFamily="18" charset="0"/>
                <a:cs typeface="Times New Roman" pitchFamily="18" charset="0"/>
              </a:rPr>
              <a:t>energy exchange (heat, work, friction, radiation, etc.) and </a:t>
            </a:r>
            <a:r>
              <a:rPr lang="en-US" b="1" dirty="0" smtClean="0">
                <a:latin typeface="Times New Roman" pitchFamily="18" charset="0"/>
                <a:cs typeface="Times New Roman" pitchFamily="18" charset="0"/>
              </a:rPr>
              <a:t>(2) </a:t>
            </a:r>
            <a:r>
              <a:rPr lang="en-US" b="1" dirty="0" smtClean="0">
                <a:solidFill>
                  <a:srgbClr val="0070C0"/>
                </a:solidFill>
                <a:latin typeface="Times New Roman" pitchFamily="18" charset="0"/>
                <a:cs typeface="Times New Roman" pitchFamily="18" charset="0"/>
              </a:rPr>
              <a:t>matter exchange (movement of molecules across the boundary of the system and surroundings).</a:t>
            </a:r>
            <a:r>
              <a:rPr lang="en-US" dirty="0" smtClean="0">
                <a:solidFill>
                  <a:srgbClr val="0070C0"/>
                </a:solidFill>
                <a:latin typeface="Times New Roman" pitchFamily="18" charset="0"/>
                <a:cs typeface="Times New Roman" pitchFamily="18" charset="0"/>
              </a:rPr>
              <a:t> </a:t>
            </a:r>
          </a:p>
          <a:p>
            <a:pPr algn="just"/>
            <a:r>
              <a:rPr lang="en-US" dirty="0" smtClean="0">
                <a:solidFill>
                  <a:srgbClr val="7030A0"/>
                </a:solidFill>
                <a:latin typeface="Times New Roman" pitchFamily="18" charset="0"/>
                <a:cs typeface="Times New Roman" pitchFamily="18" charset="0"/>
              </a:rPr>
              <a:t>The properties of the boundary around the system define the type of such exchange. The type of the system is defined according to the type of exchange takes place during the thermodynamic process. </a:t>
            </a:r>
            <a:endParaRPr lang="en-GB" dirty="0" smtClean="0">
              <a:solidFill>
                <a:srgbClr val="7030A0"/>
              </a:solidFill>
              <a:latin typeface="Times New Roman" pitchFamily="18" charset="0"/>
              <a:cs typeface="Times New Roman" pitchFamily="18" charset="0"/>
            </a:endParaRPr>
          </a:p>
          <a:p>
            <a:endParaRPr lang="en-GB"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Types of systems</a:t>
            </a:r>
            <a:endParaRPr lang="en-GB" b="1" dirty="0"/>
          </a:p>
        </p:txBody>
      </p:sp>
      <p:sp>
        <p:nvSpPr>
          <p:cNvPr id="3" name="Content Placeholder 2"/>
          <p:cNvSpPr>
            <a:spLocks noGrp="1"/>
          </p:cNvSpPr>
          <p:nvPr>
            <p:ph idx="1"/>
          </p:nvPr>
        </p:nvSpPr>
        <p:spPr>
          <a:xfrm>
            <a:off x="457200" y="1428736"/>
            <a:ext cx="8229600" cy="5000660"/>
          </a:xfrm>
        </p:spPr>
        <p:txBody>
          <a:bodyPr>
            <a:normAutofit fontScale="92500" lnSpcReduction="10000"/>
          </a:bodyPr>
          <a:lstStyle/>
          <a:p>
            <a:pPr algn="just"/>
            <a:r>
              <a:rPr lang="en-US" b="1" dirty="0" smtClean="0">
                <a:solidFill>
                  <a:srgbClr val="7030A0"/>
                </a:solidFill>
                <a:latin typeface="Times New Roman" pitchFamily="18" charset="0"/>
                <a:cs typeface="Times New Roman" pitchFamily="18" charset="0"/>
              </a:rPr>
              <a:t>There are three types of systems</a:t>
            </a:r>
            <a:r>
              <a:rPr lang="en-US" b="1" dirty="0" smtClean="0">
                <a:latin typeface="Times New Roman" pitchFamily="18" charset="0"/>
                <a:cs typeface="Times New Roman" pitchFamily="18" charset="0"/>
              </a:rPr>
              <a:t>, namely, </a:t>
            </a:r>
            <a:r>
              <a:rPr lang="en-US" b="1" dirty="0" smtClean="0">
                <a:solidFill>
                  <a:srgbClr val="FF0000"/>
                </a:solidFill>
                <a:latin typeface="Times New Roman" pitchFamily="18" charset="0"/>
                <a:cs typeface="Times New Roman" pitchFamily="18" charset="0"/>
              </a:rPr>
              <a:t>open, closed and isolated</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An open system is one where both matter and energy can freely cross from the system to the surroundings and back</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an open test tube.</a:t>
            </a:r>
            <a:r>
              <a:rPr lang="en-US" dirty="0" smtClean="0">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The boundary of such system is permeable for both energy and mass</a:t>
            </a:r>
            <a:r>
              <a:rPr lang="en-US" dirty="0" smtClean="0">
                <a:latin typeface="Times New Roman" pitchFamily="18" charset="0"/>
                <a:cs typeface="Times New Roman" pitchFamily="18" charset="0"/>
              </a:rPr>
              <a:t>. </a:t>
            </a:r>
          </a:p>
          <a:p>
            <a:pPr algn="just"/>
            <a:r>
              <a:rPr lang="en-US" b="1" dirty="0" smtClean="0">
                <a:solidFill>
                  <a:srgbClr val="00B0F0"/>
                </a:solidFill>
                <a:latin typeface="Times New Roman" pitchFamily="18" charset="0"/>
                <a:cs typeface="Times New Roman" pitchFamily="18" charset="0"/>
              </a:rPr>
              <a:t>A closed system is one where energy can cross the boundary, but matter cannot</a:t>
            </a:r>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 sealed test tube</a:t>
            </a:r>
            <a:r>
              <a:rPr lang="en-US" dirty="0" smtClean="0">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It is obvious that the boundary of closed system is permeable for energy rather than mass.</a:t>
            </a:r>
            <a:endParaRPr lang="en-GB"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Lecture 1</a:t>
            </a:r>
            <a:br>
              <a:rPr lang="en-GB" sz="3200" b="1" dirty="0" smtClean="0"/>
            </a:br>
            <a:r>
              <a:rPr lang="en-GB" sz="3200" b="1" dirty="0" smtClean="0"/>
              <a:t>What the ultimate things student should know at the end of this course</a:t>
            </a:r>
            <a:br>
              <a:rPr lang="en-GB" sz="3200" b="1" dirty="0" smtClean="0"/>
            </a:br>
            <a:r>
              <a:rPr lang="en-GB" sz="3200" dirty="0" smtClean="0"/>
              <a:t>: Students will be able to:</a:t>
            </a:r>
            <a:br>
              <a:rPr lang="en-GB" sz="3200" dirty="0" smtClean="0"/>
            </a:br>
            <a:r>
              <a:rPr lang="en-GB" sz="3200" dirty="0" smtClean="0"/>
              <a:t>1. Describe the terms, classical thermodynamics, quantum mechanics, statistical mechanics.</a:t>
            </a:r>
            <a:br>
              <a:rPr lang="en-GB" sz="3200" dirty="0" smtClean="0"/>
            </a:br>
            <a:r>
              <a:rPr lang="en-GB" sz="3200" dirty="0" smtClean="0"/>
              <a:t>2. Define the terms “intensive” and “extensive” variables.</a:t>
            </a:r>
            <a:br>
              <a:rPr lang="en-GB" sz="3200" dirty="0" smtClean="0"/>
            </a:br>
            <a:r>
              <a:rPr lang="en-GB" sz="3200" dirty="0" smtClean="0"/>
              <a:t>3. Identify different notational conventions.    </a:t>
            </a:r>
            <a:br>
              <a:rPr lang="en-GB" sz="3200" dirty="0" smtClean="0"/>
            </a:br>
            <a:r>
              <a:rPr lang="en-GB" sz="3200" dirty="0" smtClean="0"/>
              <a:t>4. Derive the Gibbs phase rule.</a:t>
            </a:r>
            <a:br>
              <a:rPr lang="en-GB" sz="3200" dirty="0" smtClean="0"/>
            </a:br>
            <a:r>
              <a:rPr lang="en-GB" sz="3200" dirty="0" smtClean="0"/>
              <a:t>5. Define the four laws of thermodynamics.</a:t>
            </a:r>
            <a:br>
              <a:rPr lang="en-GB" sz="3200" dirty="0" smtClean="0"/>
            </a:br>
            <a:r>
              <a:rPr lang="en-GB" sz="3200" dirty="0" smtClean="0"/>
              <a:t>1</a:t>
            </a:r>
            <a:endParaRPr lang="en-GB"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Types of systems</a:t>
            </a:r>
            <a:endParaRPr lang="en-GB" dirty="0"/>
          </a:p>
        </p:txBody>
      </p:sp>
      <p:sp>
        <p:nvSpPr>
          <p:cNvPr id="3" name="Content Placeholder 2"/>
          <p:cNvSpPr>
            <a:spLocks noGrp="1"/>
          </p:cNvSpPr>
          <p:nvPr>
            <p:ph idx="1"/>
          </p:nvPr>
        </p:nvSpPr>
        <p:spPr>
          <a:xfrm>
            <a:off x="457200" y="1600200"/>
            <a:ext cx="8229600" cy="5257800"/>
          </a:xfrm>
        </p:spPr>
        <p:txBody>
          <a:bodyPr/>
          <a:lstStyle/>
          <a:p>
            <a:pPr algn="just"/>
            <a:r>
              <a:rPr lang="en-US" sz="2800" b="1" dirty="0" smtClean="0">
                <a:latin typeface="Times New Roman" pitchFamily="18" charset="0"/>
                <a:cs typeface="Times New Roman" pitchFamily="18" charset="0"/>
              </a:rPr>
              <a:t>Finally, </a:t>
            </a:r>
            <a:r>
              <a:rPr lang="en-US" sz="2800" b="1" dirty="0" smtClean="0">
                <a:solidFill>
                  <a:srgbClr val="FF0000"/>
                </a:solidFill>
                <a:latin typeface="Times New Roman" pitchFamily="18" charset="0"/>
                <a:cs typeface="Times New Roman" pitchFamily="18" charset="0"/>
              </a:rPr>
              <a:t>an isolated system is one where neither matter nor energy can cross between the system and the surroundings</a:t>
            </a:r>
            <a:r>
              <a:rPr lang="en-US" sz="2800" dirty="0" smtClean="0">
                <a:latin typeface="Times New Roman" pitchFamily="18" charset="0"/>
                <a:cs typeface="Times New Roman" pitchFamily="18" charset="0"/>
              </a:rPr>
              <a:t>. The </a:t>
            </a:r>
            <a:r>
              <a:rPr lang="en-US" sz="2800" b="1" dirty="0" smtClean="0">
                <a:solidFill>
                  <a:srgbClr val="C00000"/>
                </a:solidFill>
                <a:latin typeface="Times New Roman" pitchFamily="18" charset="0"/>
                <a:cs typeface="Times New Roman" pitchFamily="18" charset="0"/>
              </a:rPr>
              <a:t>universe itself is an isolated system </a:t>
            </a:r>
            <a:r>
              <a:rPr lang="en-US" sz="2800" dirty="0" smtClean="0">
                <a:latin typeface="Times New Roman" pitchFamily="18" charset="0"/>
                <a:cs typeface="Times New Roman" pitchFamily="18" charset="0"/>
              </a:rPr>
              <a:t>(as there are no known surroundings to exchange matter or energy with). Here, the </a:t>
            </a:r>
            <a:r>
              <a:rPr lang="en-US" sz="2800" b="1" dirty="0" smtClean="0">
                <a:solidFill>
                  <a:srgbClr val="002060"/>
                </a:solidFill>
                <a:latin typeface="Times New Roman" pitchFamily="18" charset="0"/>
                <a:cs typeface="Times New Roman" pitchFamily="18" charset="0"/>
              </a:rPr>
              <a:t>boundary is completely impermeable.</a:t>
            </a:r>
          </a:p>
          <a:p>
            <a:endParaRPr lang="en-US" dirty="0" smtClean="0"/>
          </a:p>
          <a:p>
            <a:endParaRPr lang="en-US" dirty="0" smtClean="0"/>
          </a:p>
          <a:p>
            <a:pPr>
              <a:buNone/>
            </a:pPr>
            <a:endParaRPr lang="en-US" dirty="0" smtClean="0"/>
          </a:p>
          <a:p>
            <a:endParaRPr lang="en-US" dirty="0" smtClean="0"/>
          </a:p>
          <a:p>
            <a:endParaRPr lang="en-US" dirty="0" smtClean="0"/>
          </a:p>
          <a:p>
            <a:endParaRPr lang="en-GB" dirty="0"/>
          </a:p>
        </p:txBody>
      </p:sp>
      <p:pic>
        <p:nvPicPr>
          <p:cNvPr id="4" name="Picture 2"/>
          <p:cNvPicPr>
            <a:picLocks noChangeAspect="1" noChangeArrowheads="1"/>
          </p:cNvPicPr>
          <p:nvPr/>
        </p:nvPicPr>
        <p:blipFill>
          <a:blip r:embed="rId2"/>
          <a:srcRect/>
          <a:stretch>
            <a:fillRect/>
          </a:stretch>
        </p:blipFill>
        <p:spPr bwMode="auto">
          <a:xfrm>
            <a:off x="2500298" y="4643446"/>
            <a:ext cx="5000660" cy="164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Types of systems</a:t>
            </a:r>
            <a:endParaRPr lang="en-GB" b="1" dirty="0"/>
          </a:p>
        </p:txBody>
      </p:sp>
      <p:sp>
        <p:nvSpPr>
          <p:cNvPr id="3" name="Content Placeholder 2"/>
          <p:cNvSpPr>
            <a:spLocks noGrp="1"/>
          </p:cNvSpPr>
          <p:nvPr>
            <p:ph idx="1"/>
          </p:nvPr>
        </p:nvSpPr>
        <p:spPr/>
        <p:txBody>
          <a:bodyPr/>
          <a:lstStyle/>
          <a:p>
            <a:r>
              <a:rPr lang="en-GB" dirty="0" smtClean="0">
                <a:solidFill>
                  <a:srgbClr val="FF0000"/>
                </a:solidFill>
                <a:latin typeface="Times New Roman" pitchFamily="18" charset="0"/>
                <a:cs typeface="Times New Roman" pitchFamily="18" charset="0"/>
              </a:rPr>
              <a:t>Graphically </a:t>
            </a:r>
            <a:endParaRPr lang="en-GB" dirty="0">
              <a:solidFill>
                <a:srgbClr val="FF0000"/>
              </a:solidFill>
              <a:latin typeface="Times New Roman" pitchFamily="18" charset="0"/>
              <a:cs typeface="Times New Roman" pitchFamily="18"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3" name="Picture 1"/>
          <p:cNvPicPr>
            <a:picLocks noChangeAspect="1" noChangeArrowheads="1"/>
          </p:cNvPicPr>
          <p:nvPr/>
        </p:nvPicPr>
        <p:blipFill>
          <a:blip r:embed="rId2"/>
          <a:srcRect/>
          <a:stretch>
            <a:fillRect/>
          </a:stretch>
        </p:blipFill>
        <p:spPr bwMode="auto">
          <a:xfrm>
            <a:off x="500034" y="2643182"/>
            <a:ext cx="7715304" cy="3286148"/>
          </a:xfrm>
          <a:prstGeom prst="rect">
            <a:avLst/>
          </a:prstGeom>
          <a:noFill/>
        </p:spPr>
      </p:pic>
      <p:sp>
        <p:nvSpPr>
          <p:cNvPr id="3075" name="Rectangle 3"/>
          <p:cNvSpPr>
            <a:spLocks noChangeArrowheads="1"/>
          </p:cNvSpPr>
          <p:nvPr/>
        </p:nvSpPr>
        <p:spPr bwMode="auto">
          <a:xfrm>
            <a:off x="0" y="1971675"/>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Work</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US" b="1" dirty="0" smtClean="0">
                <a:latin typeface="Times New Roman" pitchFamily="18" charset="0"/>
                <a:cs typeface="Times New Roman" pitchFamily="18" charset="0"/>
              </a:rPr>
              <a:t>Work is </a:t>
            </a:r>
            <a:r>
              <a:rPr lang="en-US" b="1" dirty="0" smtClean="0">
                <a:solidFill>
                  <a:srgbClr val="FF0000"/>
                </a:solidFill>
                <a:latin typeface="Times New Roman" pitchFamily="18" charset="0"/>
                <a:cs typeface="Times New Roman" pitchFamily="18" charset="0"/>
              </a:rPr>
              <a:t>a mechanical concept. It describes the action of a specific force on a mass to move it to a definite distance</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work involves </a:t>
            </a:r>
            <a:r>
              <a:rPr lang="en-US" dirty="0" smtClean="0">
                <a:solidFill>
                  <a:srgbClr val="C00000"/>
                </a:solidFill>
                <a:latin typeface="Times New Roman" pitchFamily="18" charset="0"/>
                <a:cs typeface="Times New Roman" pitchFamily="18" charset="0"/>
              </a:rPr>
              <a:t>two elements</a:t>
            </a:r>
            <a:r>
              <a:rPr lang="en-US" dirty="0" smtClean="0">
                <a:latin typeface="Times New Roman" pitchFamily="18" charset="0"/>
                <a:cs typeface="Times New Roman" pitchFamily="18" charset="0"/>
              </a:rPr>
              <a:t>; the first is </a:t>
            </a:r>
            <a:r>
              <a:rPr lang="en-US" dirty="0" smtClean="0">
                <a:solidFill>
                  <a:srgbClr val="00B050"/>
                </a:solidFill>
                <a:latin typeface="Times New Roman" pitchFamily="18" charset="0"/>
                <a:cs typeface="Times New Roman" pitchFamily="18" charset="0"/>
              </a:rPr>
              <a:t>the force </a:t>
            </a:r>
            <a:r>
              <a:rPr lang="en-US" dirty="0" smtClean="0">
                <a:latin typeface="Times New Roman" pitchFamily="18" charset="0"/>
                <a:cs typeface="Times New Roman" pitchFamily="18" charset="0"/>
              </a:rPr>
              <a:t>(intensity factor) and the other is </a:t>
            </a:r>
            <a:r>
              <a:rPr lang="en-US" dirty="0" smtClean="0">
                <a:solidFill>
                  <a:srgbClr val="00B050"/>
                </a:solidFill>
                <a:latin typeface="Times New Roman" pitchFamily="18" charset="0"/>
                <a:cs typeface="Times New Roman" pitchFamily="18" charset="0"/>
              </a:rPr>
              <a:t>the distance </a:t>
            </a:r>
            <a:r>
              <a:rPr lang="en-US" dirty="0" smtClean="0">
                <a:latin typeface="Times New Roman" pitchFamily="18" charset="0"/>
                <a:cs typeface="Times New Roman" pitchFamily="18" charset="0"/>
              </a:rPr>
              <a:t>(capacity factor). Therefore, one can write that:</a:t>
            </a:r>
            <a:endParaRPr lang="en-GB"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Work (W) = force (F) x distance (h)		</a:t>
            </a:r>
            <a:endParaRPr lang="en-GB"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And for small changes:</a:t>
            </a:r>
            <a:endParaRPr lang="en-GB" dirty="0" smtClean="0">
              <a:latin typeface="Times New Roman" pitchFamily="18" charset="0"/>
              <a:cs typeface="Times New Roman" pitchFamily="18" charset="0"/>
            </a:endParaRPr>
          </a:p>
          <a:p>
            <a:pPr algn="just"/>
            <a:r>
              <a:rPr lang="en-US" b="1" i="1" dirty="0" err="1" smtClean="0">
                <a:latin typeface="Times New Roman" pitchFamily="18" charset="0"/>
                <a:cs typeface="Times New Roman" pitchFamily="18" charset="0"/>
              </a:rPr>
              <a:t>dW</a:t>
            </a:r>
            <a:r>
              <a:rPr lang="en-US" b="1" i="1" dirty="0" smtClean="0">
                <a:latin typeface="Times New Roman" pitchFamily="18" charset="0"/>
                <a:cs typeface="Times New Roman" pitchFamily="18" charset="0"/>
              </a:rPr>
              <a:t> = F dh</a:t>
            </a:r>
            <a:endParaRPr lang="en-GB"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The units of work are the same as those of energy</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Sign of work</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US" b="1" dirty="0" smtClean="0">
                <a:solidFill>
                  <a:srgbClr val="FF0000"/>
                </a:solidFill>
                <a:latin typeface="Times New Roman" pitchFamily="18" charset="0"/>
                <a:cs typeface="Times New Roman" pitchFamily="18" charset="0"/>
              </a:rPr>
              <a:t>We can imagine that we are in the system</a:t>
            </a:r>
            <a:r>
              <a:rPr lang="en-US" b="1" dirty="0" smtClean="0">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so if work is done on the system by the surroundings that will mean there is positive work </a:t>
            </a:r>
            <a:r>
              <a:rPr lang="en-US" b="1" i="1" dirty="0" smtClean="0">
                <a:latin typeface="Times New Roman" pitchFamily="18" charset="0"/>
                <a:cs typeface="Times New Roman" pitchFamily="18" charset="0"/>
              </a:rPr>
              <a:t>i.e.</a:t>
            </a:r>
            <a:r>
              <a:rPr lang="en-US" b="1" dirty="0" smtClean="0">
                <a:latin typeface="Times New Roman" pitchFamily="18" charset="0"/>
                <a:cs typeface="Times New Roman" pitchFamily="18" charset="0"/>
              </a:rPr>
              <a:t> the energy in the system increased</a:t>
            </a:r>
            <a:r>
              <a:rPr lang="en-US" dirty="0" smtClean="0">
                <a:latin typeface="Times New Roman" pitchFamily="18" charset="0"/>
                <a:cs typeface="Times New Roman" pitchFamily="18" charset="0"/>
              </a:rPr>
              <a:t>. By the same token, </a:t>
            </a:r>
            <a:r>
              <a:rPr lang="en-US" b="1" dirty="0" smtClean="0">
                <a:solidFill>
                  <a:srgbClr val="002060"/>
                </a:solidFill>
                <a:latin typeface="Times New Roman" pitchFamily="18" charset="0"/>
                <a:cs typeface="Times New Roman" pitchFamily="18" charset="0"/>
              </a:rPr>
              <a:t>if work is done by the system on the surroundings that will mean there is negative work </a:t>
            </a:r>
            <a:r>
              <a:rPr lang="en-US" b="1" i="1" dirty="0" smtClean="0">
                <a:latin typeface="Times New Roman" pitchFamily="18" charset="0"/>
                <a:cs typeface="Times New Roman" pitchFamily="18" charset="0"/>
              </a:rPr>
              <a:t>i.e. </a:t>
            </a:r>
            <a:r>
              <a:rPr lang="en-US" b="1" dirty="0" smtClean="0">
                <a:latin typeface="Times New Roman" pitchFamily="18" charset="0"/>
                <a:cs typeface="Times New Roman" pitchFamily="18" charset="0"/>
              </a:rPr>
              <a:t>the energy in the system decreased.</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It is of interest to mention here that, others like </a:t>
            </a:r>
            <a:r>
              <a:rPr lang="en-US" dirty="0" smtClean="0">
                <a:solidFill>
                  <a:srgbClr val="C00000"/>
                </a:solidFill>
                <a:latin typeface="Times New Roman" pitchFamily="18" charset="0"/>
                <a:cs typeface="Times New Roman" pitchFamily="18" charset="0"/>
              </a:rPr>
              <a:t>engineers and physicists </a:t>
            </a:r>
            <a:r>
              <a:rPr lang="en-US" dirty="0" smtClean="0">
                <a:solidFill>
                  <a:schemeClr val="accent3"/>
                </a:solidFill>
                <a:latin typeface="Times New Roman" pitchFamily="18" charset="0"/>
                <a:cs typeface="Times New Roman" pitchFamily="18" charset="0"/>
              </a:rPr>
              <a:t>usually use the surroundings as reference. So, the sign of work is opposite to that used by chemists.</a:t>
            </a:r>
            <a:endParaRPr lang="en-GB"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Thermodynamics variables</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algn="just"/>
            <a:r>
              <a:rPr lang="en-US" b="1" dirty="0" smtClean="0">
                <a:solidFill>
                  <a:srgbClr val="FF0000"/>
                </a:solidFill>
              </a:rPr>
              <a:t>Any property of the system which changed as a result of a thermodynamic process</a:t>
            </a:r>
            <a:r>
              <a:rPr lang="en-US" b="1" dirty="0" smtClean="0"/>
              <a:t> is called thermodynamic variable or state variable. </a:t>
            </a:r>
            <a:r>
              <a:rPr lang="en-US" b="1" dirty="0" smtClean="0">
                <a:solidFill>
                  <a:srgbClr val="0070C0"/>
                </a:solidFill>
              </a:rPr>
              <a:t>This includes the physical properties of the system such as number of moles (</a:t>
            </a:r>
            <a:r>
              <a:rPr lang="en-US" b="1" i="1" dirty="0" smtClean="0">
                <a:solidFill>
                  <a:srgbClr val="0070C0"/>
                </a:solidFill>
              </a:rPr>
              <a:t>n</a:t>
            </a:r>
            <a:r>
              <a:rPr lang="en-US" b="1" dirty="0" smtClean="0">
                <a:solidFill>
                  <a:srgbClr val="0070C0"/>
                </a:solidFill>
              </a:rPr>
              <a:t>), temperature (</a:t>
            </a:r>
            <a:r>
              <a:rPr lang="en-US" b="1" i="1" dirty="0" smtClean="0">
                <a:solidFill>
                  <a:srgbClr val="0070C0"/>
                </a:solidFill>
              </a:rPr>
              <a:t>T</a:t>
            </a:r>
            <a:r>
              <a:rPr lang="en-US" b="1" dirty="0" smtClean="0">
                <a:solidFill>
                  <a:srgbClr val="0070C0"/>
                </a:solidFill>
              </a:rPr>
              <a:t>), pressure (</a:t>
            </a:r>
            <a:r>
              <a:rPr lang="en-US" b="1" i="1" dirty="0" smtClean="0">
                <a:solidFill>
                  <a:srgbClr val="0070C0"/>
                </a:solidFill>
              </a:rPr>
              <a:t>P</a:t>
            </a:r>
            <a:r>
              <a:rPr lang="en-US" b="1" dirty="0" smtClean="0">
                <a:solidFill>
                  <a:srgbClr val="0070C0"/>
                </a:solidFill>
              </a:rPr>
              <a:t>), volume (</a:t>
            </a:r>
            <a:r>
              <a:rPr lang="en-US" b="1" i="1" dirty="0" smtClean="0">
                <a:solidFill>
                  <a:srgbClr val="0070C0"/>
                </a:solidFill>
              </a:rPr>
              <a:t>V</a:t>
            </a:r>
            <a:r>
              <a:rPr lang="en-US" b="1" dirty="0" smtClean="0">
                <a:solidFill>
                  <a:srgbClr val="0070C0"/>
                </a:solidFill>
              </a:rPr>
              <a:t>), concentration (</a:t>
            </a:r>
            <a:r>
              <a:rPr lang="en-US" b="1" i="1" dirty="0" smtClean="0">
                <a:solidFill>
                  <a:srgbClr val="0070C0"/>
                </a:solidFill>
              </a:rPr>
              <a:t>C</a:t>
            </a:r>
            <a:r>
              <a:rPr lang="en-US" b="1" dirty="0" smtClean="0">
                <a:solidFill>
                  <a:srgbClr val="0070C0"/>
                </a:solidFill>
              </a:rPr>
              <a:t>), internal energy (</a:t>
            </a:r>
            <a:r>
              <a:rPr lang="en-US" b="1" i="1" dirty="0" smtClean="0">
                <a:solidFill>
                  <a:srgbClr val="0070C0"/>
                </a:solidFill>
              </a:rPr>
              <a:t>E</a:t>
            </a:r>
            <a:r>
              <a:rPr lang="en-US" b="1" dirty="0" smtClean="0">
                <a:solidFill>
                  <a:srgbClr val="0070C0"/>
                </a:solidFill>
              </a:rPr>
              <a:t>)...</a:t>
            </a:r>
            <a:r>
              <a:rPr lang="en-US" b="1" i="1" dirty="0" smtClean="0"/>
              <a:t>et</a:t>
            </a:r>
            <a:r>
              <a:rPr lang="en-US" b="1" dirty="0" smtClean="0"/>
              <a:t>c. such state variables are usually interrelated with each other for a definite system. For example, the well known equation of state of an ideal gas:    </a:t>
            </a:r>
            <a:r>
              <a:rPr lang="en-US" b="1" dirty="0" smtClean="0">
                <a:solidFill>
                  <a:srgbClr val="7030A0"/>
                </a:solidFill>
              </a:rPr>
              <a:t>PV = </a:t>
            </a:r>
            <a:r>
              <a:rPr lang="en-US" b="1" dirty="0" err="1" smtClean="0">
                <a:solidFill>
                  <a:srgbClr val="7030A0"/>
                </a:solidFill>
              </a:rPr>
              <a:t>nRT</a:t>
            </a:r>
            <a:endParaRPr lang="en-US" b="1" dirty="0" smtClean="0">
              <a:solidFill>
                <a:srgbClr val="7030A0"/>
              </a:solidFill>
            </a:endParaRPr>
          </a:p>
          <a:p>
            <a:endParaRPr lang="en-US" b="1" dirty="0" smtClean="0"/>
          </a:p>
          <a:p>
            <a:pPr algn="ctr"/>
            <a:endParaRPr lang="en-GB" dirty="0" smtClean="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State Variables</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 </a:t>
            </a:r>
            <a:r>
              <a:rPr lang="en-US" dirty="0" smtClean="0">
                <a:solidFill>
                  <a:srgbClr val="C00000"/>
                </a:solidFill>
                <a:latin typeface="Times New Roman" pitchFamily="18" charset="0"/>
                <a:cs typeface="Times New Roman" pitchFamily="18" charset="0"/>
              </a:rPr>
              <a:t>state variable may be classified into two types</a:t>
            </a:r>
            <a:r>
              <a:rPr lang="en-US" dirty="0" smtClean="0">
                <a:latin typeface="Times New Roman" pitchFamily="18" charset="0"/>
                <a:cs typeface="Times New Roman" pitchFamily="18" charset="0"/>
              </a:rPr>
              <a:t>. </a:t>
            </a:r>
            <a:r>
              <a:rPr lang="en-US" dirty="0" smtClean="0">
                <a:solidFill>
                  <a:schemeClr val="accent5"/>
                </a:solidFill>
                <a:latin typeface="Times New Roman" pitchFamily="18" charset="0"/>
                <a:cs typeface="Times New Roman" pitchFamily="18" charset="0"/>
              </a:rPr>
              <a:t>The first type includes the properties which are additive</a:t>
            </a:r>
            <a:r>
              <a:rPr lang="en-US" dirty="0" smtClean="0">
                <a:latin typeface="Times New Roman" pitchFamily="18" charset="0"/>
                <a:cs typeface="Times New Roman" pitchFamily="18" charset="0"/>
              </a:rPr>
              <a:t>; such as </a:t>
            </a:r>
            <a:r>
              <a:rPr lang="en-US" i="1" dirty="0" smtClean="0">
                <a:solidFill>
                  <a:srgbClr val="FF0000"/>
                </a:solidFill>
                <a:latin typeface="Times New Roman" pitchFamily="18" charset="0"/>
                <a:cs typeface="Times New Roman" pitchFamily="18" charset="0"/>
              </a:rPr>
              <a:t>V, E, n</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etc</a:t>
            </a:r>
            <a:r>
              <a:rPr lang="en-US" dirty="0" smtClean="0">
                <a:latin typeface="Times New Roman" pitchFamily="18" charset="0"/>
                <a:cs typeface="Times New Roman" pitchFamily="18" charset="0"/>
              </a:rPr>
              <a:t>. These properties are known as </a:t>
            </a:r>
            <a:r>
              <a:rPr lang="en-US" b="1" i="1" dirty="0" smtClean="0">
                <a:solidFill>
                  <a:srgbClr val="FF0000"/>
                </a:solidFill>
                <a:latin typeface="Times New Roman" pitchFamily="18" charset="0"/>
                <a:cs typeface="Times New Roman" pitchFamily="18" charset="0"/>
              </a:rPr>
              <a:t>extensive properties</a:t>
            </a:r>
            <a:r>
              <a:rPr lang="en-US" dirty="0" smtClean="0">
                <a:latin typeface="Times New Roman" pitchFamily="18" charset="0"/>
                <a:cs typeface="Times New Roman" pitchFamily="18" charset="0"/>
              </a:rPr>
              <a:t>. The extensive property </a:t>
            </a:r>
            <a:r>
              <a:rPr lang="en-GB" b="1" dirty="0" smtClean="0">
                <a:solidFill>
                  <a:srgbClr val="FF0000"/>
                </a:solidFill>
                <a:latin typeface="Times New Roman" pitchFamily="18" charset="0"/>
                <a:cs typeface="Times New Roman" pitchFamily="18" charset="0"/>
              </a:rPr>
              <a:t>is directly proportional to the system size or the amount of material in the system</a:t>
            </a:r>
            <a:r>
              <a:rPr lang="en-GB" dirty="0" smtClean="0">
                <a:solidFill>
                  <a:srgbClr val="FF0000"/>
                </a:solidFill>
                <a:latin typeface="Times New Roman" pitchFamily="18" charset="0"/>
                <a:cs typeface="Times New Roman" pitchFamily="18" charset="0"/>
              </a:rPr>
              <a:t>.</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Thus, if a system is divided to number of subsystems, every subsystem has its own new value. On the other hand, there </a:t>
            </a:r>
            <a:r>
              <a:rPr lang="en-US" b="1" i="1" dirty="0" smtClean="0">
                <a:solidFill>
                  <a:srgbClr val="7030A0"/>
                </a:solidFill>
                <a:latin typeface="Times New Roman" pitchFamily="18" charset="0"/>
                <a:cs typeface="Times New Roman" pitchFamily="18" charset="0"/>
              </a:rPr>
              <a:t>intensive properties</a:t>
            </a:r>
            <a:r>
              <a:rPr lang="en-US" b="1" dirty="0" smtClean="0">
                <a:solidFill>
                  <a:srgbClr val="7030A0"/>
                </a:solidFill>
                <a:latin typeface="Times New Roman" pitchFamily="18" charset="0"/>
                <a:cs typeface="Times New Roman" pitchFamily="18" charset="0"/>
              </a:rPr>
              <a:t> which do not affected by partitioning or multiplication of the system. </a:t>
            </a:r>
            <a:r>
              <a:rPr lang="en-US" dirty="0" smtClean="0">
                <a:latin typeface="Times New Roman" pitchFamily="18" charset="0"/>
                <a:cs typeface="Times New Roman" pitchFamily="18" charset="0"/>
              </a:rPr>
              <a:t> </a:t>
            </a:r>
            <a:endParaRPr lang="en-GB"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State Variables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The intensive property </a:t>
            </a:r>
            <a:r>
              <a:rPr lang="en-GB" dirty="0" smtClean="0"/>
              <a:t>is a </a:t>
            </a:r>
            <a:r>
              <a:rPr lang="en-GB" b="1" dirty="0" smtClean="0">
                <a:solidFill>
                  <a:srgbClr val="0070C0"/>
                </a:solidFill>
                <a:hlinkClick r:id="rId2" tooltip="Physical property"/>
              </a:rPr>
              <a:t>physical property</a:t>
            </a:r>
            <a:r>
              <a:rPr lang="en-GB" b="1" dirty="0" smtClean="0">
                <a:solidFill>
                  <a:srgbClr val="0070C0"/>
                </a:solidFill>
              </a:rPr>
              <a:t> of the system that does not depend on the system size or the amount of material in the system</a:t>
            </a:r>
            <a:r>
              <a:rPr lang="en-GB" dirty="0" smtClean="0">
                <a:solidFill>
                  <a:srgbClr val="0070C0"/>
                </a:solidFill>
              </a:rPr>
              <a:t>. </a:t>
            </a:r>
            <a:r>
              <a:rPr lang="en-US" dirty="0" smtClean="0"/>
              <a:t>This includes for examples </a:t>
            </a:r>
            <a:r>
              <a:rPr lang="en-US" i="1" dirty="0" smtClean="0">
                <a:solidFill>
                  <a:srgbClr val="FF0000"/>
                </a:solidFill>
              </a:rPr>
              <a:t>C, P, T</a:t>
            </a:r>
            <a:r>
              <a:rPr lang="en-US" dirty="0" smtClean="0">
                <a:solidFill>
                  <a:srgbClr val="FF0000"/>
                </a:solidFill>
              </a:rPr>
              <a:t>…</a:t>
            </a:r>
            <a:r>
              <a:rPr lang="en-US" i="1" dirty="0" smtClean="0">
                <a:solidFill>
                  <a:srgbClr val="FF0000"/>
                </a:solidFill>
              </a:rPr>
              <a:t>etc</a:t>
            </a:r>
            <a:r>
              <a:rPr lang="en-US" dirty="0" smtClean="0"/>
              <a:t>. </a:t>
            </a:r>
          </a:p>
          <a:p>
            <a:pPr algn="just"/>
            <a:r>
              <a:rPr lang="en-GB" dirty="0" smtClean="0"/>
              <a:t>For a sufficiently simple system, </a:t>
            </a:r>
            <a:r>
              <a:rPr lang="en-GB" dirty="0" smtClean="0">
                <a:solidFill>
                  <a:srgbClr val="FF0000"/>
                </a:solidFill>
              </a:rPr>
              <a:t>only two </a:t>
            </a:r>
            <a:r>
              <a:rPr lang="en-GB" b="1" dirty="0" smtClean="0">
                <a:solidFill>
                  <a:srgbClr val="FF0000"/>
                </a:solidFill>
              </a:rPr>
              <a:t>independent intensive variables are needed to fully specify the entire state of a system </a:t>
            </a:r>
            <a:r>
              <a:rPr lang="en-GB" dirty="0" smtClean="0">
                <a:solidFill>
                  <a:srgbClr val="FF0000"/>
                </a:solidFill>
              </a:rPr>
              <a:t>(</a:t>
            </a:r>
            <a:r>
              <a:rPr lang="en-GB" i="1" dirty="0" smtClean="0">
                <a:solidFill>
                  <a:srgbClr val="FF0000"/>
                </a:solidFill>
              </a:rPr>
              <a:t>state postulate</a:t>
            </a:r>
            <a:r>
              <a:rPr lang="en-GB" dirty="0" smtClean="0">
                <a:solidFill>
                  <a:srgbClr val="FF0000"/>
                </a:solidFill>
              </a:rPr>
              <a:t>)</a:t>
            </a:r>
            <a:r>
              <a:rPr lang="en-GB" dirty="0" smtClean="0"/>
              <a:t>. Other intensive properties can be derived from the two known values using the state equation.</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Transformation of Extensive into Intensive Property</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An </a:t>
            </a:r>
            <a:r>
              <a:rPr lang="en-US" dirty="0" smtClean="0">
                <a:solidFill>
                  <a:schemeClr val="accent3"/>
                </a:solidFill>
                <a:latin typeface="Times New Roman" pitchFamily="18" charset="0"/>
                <a:cs typeface="Times New Roman" pitchFamily="18" charset="0"/>
              </a:rPr>
              <a:t>extensive property </a:t>
            </a:r>
            <a:r>
              <a:rPr lang="en-US" dirty="0" smtClean="0">
                <a:latin typeface="Times New Roman" pitchFamily="18" charset="0"/>
                <a:cs typeface="Times New Roman" pitchFamily="18" charset="0"/>
              </a:rPr>
              <a:t>may be made </a:t>
            </a:r>
            <a:r>
              <a:rPr lang="en-US" dirty="0" smtClean="0">
                <a:solidFill>
                  <a:schemeClr val="accent3"/>
                </a:solidFill>
                <a:latin typeface="Times New Roman" pitchFamily="18" charset="0"/>
                <a:cs typeface="Times New Roman" pitchFamily="18" charset="0"/>
              </a:rPr>
              <a:t>intensive</a:t>
            </a:r>
            <a:r>
              <a:rPr lang="en-US" dirty="0" smtClean="0">
                <a:latin typeface="Times New Roman" pitchFamily="18" charset="0"/>
                <a:cs typeface="Times New Roman" pitchFamily="18" charset="0"/>
              </a:rPr>
              <a:t> by dividing the particular property by the total </a:t>
            </a:r>
            <a:r>
              <a:rPr lang="en-US" b="1" dirty="0" smtClean="0">
                <a:solidFill>
                  <a:srgbClr val="FF0000"/>
                </a:solidFill>
                <a:latin typeface="Times New Roman" pitchFamily="18" charset="0"/>
                <a:cs typeface="Times New Roman" pitchFamily="18" charset="0"/>
              </a:rPr>
              <a:t>mass or volume </a:t>
            </a:r>
            <a:r>
              <a:rPr lang="en-US" dirty="0" smtClean="0">
                <a:latin typeface="Times New Roman" pitchFamily="18" charset="0"/>
                <a:cs typeface="Times New Roman" pitchFamily="18" charset="0"/>
              </a:rPr>
              <a:t>of the system. The number of </a:t>
            </a:r>
            <a:r>
              <a:rPr lang="en-US" b="1" dirty="0" smtClean="0">
                <a:solidFill>
                  <a:srgbClr val="FF0000"/>
                </a:solidFill>
                <a:latin typeface="Times New Roman" pitchFamily="18" charset="0"/>
                <a:cs typeface="Times New Roman" pitchFamily="18" charset="0"/>
              </a:rPr>
              <a:t>moles (</a:t>
            </a:r>
            <a:r>
              <a:rPr lang="en-US" b="1" i="1" dirty="0" smtClean="0">
                <a:solidFill>
                  <a:srgbClr val="FF0000"/>
                </a:solidFill>
                <a:latin typeface="Times New Roman" pitchFamily="18" charset="0"/>
                <a:cs typeface="Times New Roman" pitchFamily="18" charset="0"/>
              </a:rPr>
              <a:t>n</a:t>
            </a:r>
            <a:r>
              <a:rPr lang="en-US" b="1" dirty="0" smtClean="0">
                <a:solidFill>
                  <a:srgbClr val="FF0000"/>
                </a:solidFill>
                <a:latin typeface="Times New Roman" pitchFamily="18" charset="0"/>
                <a:cs typeface="Times New Roman" pitchFamily="18" charset="0"/>
              </a:rPr>
              <a:t>), which is extensive property</a:t>
            </a:r>
            <a:r>
              <a:rPr lang="en-US" dirty="0" smtClean="0">
                <a:latin typeface="Times New Roman" pitchFamily="18" charset="0"/>
                <a:cs typeface="Times New Roman" pitchFamily="18" charset="0"/>
              </a:rPr>
              <a:t>, can be changed to concentration (</a:t>
            </a:r>
            <a:r>
              <a:rPr lang="en-US" dirty="0" err="1" smtClean="0">
                <a:latin typeface="Times New Roman" pitchFamily="18" charset="0"/>
                <a:cs typeface="Times New Roman" pitchFamily="18" charset="0"/>
              </a:rPr>
              <a:t>molarity</a:t>
            </a:r>
            <a:r>
              <a:rPr lang="en-US" dirty="0" smtClean="0">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M</a:t>
            </a:r>
            <a:r>
              <a:rPr lang="en-US" dirty="0" smtClean="0">
                <a:latin typeface="Times New Roman" pitchFamily="18" charset="0"/>
                <a:cs typeface="Times New Roman" pitchFamily="18" charset="0"/>
              </a:rPr>
              <a:t>) which is intensive property by dividing by the volume (</a:t>
            </a:r>
            <a:r>
              <a:rPr lang="en-US" i="1" dirty="0" smtClean="0">
                <a:solidFill>
                  <a:srgbClr val="FF0000"/>
                </a:solidFill>
                <a:latin typeface="Times New Roman" pitchFamily="18" charset="0"/>
                <a:cs typeface="Times New Roman" pitchFamily="18" charset="0"/>
              </a:rPr>
              <a:t>V</a:t>
            </a:r>
            <a:r>
              <a:rPr lang="en-US" dirty="0" smtClean="0">
                <a:latin typeface="Times New Roman" pitchFamily="18" charset="0"/>
                <a:cs typeface="Times New Roman" pitchFamily="18" charset="0"/>
              </a:rPr>
              <a:t>) of the system. The next table explains the interrelation between the two types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latin typeface="Times New Roman" pitchFamily="18" charset="0"/>
                <a:cs typeface="Times New Roman" pitchFamily="18" charset="0"/>
              </a:rPr>
              <a:t>Corresponding extensive and intensive thermodynamic properties</a:t>
            </a:r>
            <a:endParaRPr lang="en-GB"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285857"/>
          <a:ext cx="9144001" cy="5170181"/>
        </p:xfrm>
        <a:graphic>
          <a:graphicData uri="http://schemas.openxmlformats.org/drawingml/2006/table">
            <a:tbl>
              <a:tblPr/>
              <a:tblGrid>
                <a:gridCol w="1431235"/>
                <a:gridCol w="1152939"/>
                <a:gridCol w="1391478"/>
                <a:gridCol w="2166731"/>
                <a:gridCol w="1152939"/>
                <a:gridCol w="1848679"/>
              </a:tblGrid>
              <a:tr h="234479">
                <a:tc gridSpan="6">
                  <a:txBody>
                    <a:bodyPr/>
                    <a:lstStyle/>
                    <a:p>
                      <a:pPr algn="ctr">
                        <a:spcAft>
                          <a:spcPts val="0"/>
                        </a:spcAft>
                      </a:pPr>
                      <a:endParaRPr lang="en-GB" sz="1200" dirty="0">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822102">
                <a:tc>
                  <a:txBody>
                    <a:bodyPr/>
                    <a:lstStyle/>
                    <a:p>
                      <a:pPr algn="ctr">
                        <a:spcAft>
                          <a:spcPts val="0"/>
                        </a:spcAft>
                      </a:pPr>
                      <a:r>
                        <a:rPr lang="en-US" sz="1800" b="1" dirty="0">
                          <a:solidFill>
                            <a:srgbClr val="FF0000"/>
                          </a:solidFill>
                          <a:latin typeface="Times New Roman"/>
                          <a:ea typeface="Times New Roman"/>
                          <a:cs typeface="Arial"/>
                        </a:rPr>
                        <a:t>Extensive</a:t>
                      </a:r>
                      <a:br>
                        <a:rPr lang="en-US" sz="1800" b="1" dirty="0">
                          <a:solidFill>
                            <a:srgbClr val="FF0000"/>
                          </a:solidFill>
                          <a:latin typeface="Times New Roman"/>
                          <a:ea typeface="Times New Roman"/>
                          <a:cs typeface="Arial"/>
                        </a:rPr>
                      </a:br>
                      <a:r>
                        <a:rPr lang="en-US" sz="1800" b="1" dirty="0">
                          <a:solidFill>
                            <a:srgbClr val="FF0000"/>
                          </a:solidFill>
                          <a:latin typeface="Times New Roman"/>
                          <a:ea typeface="Times New Roman"/>
                          <a:cs typeface="Arial"/>
                        </a:rPr>
                        <a:t>property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Symbol</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SI units</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Intensive</a:t>
                      </a:r>
                      <a:br>
                        <a:rPr lang="en-US" sz="1800" b="1" dirty="0">
                          <a:solidFill>
                            <a:srgbClr val="FF0000"/>
                          </a:solidFill>
                          <a:latin typeface="Times New Roman"/>
                          <a:ea typeface="Times New Roman"/>
                          <a:cs typeface="Arial"/>
                        </a:rPr>
                      </a:br>
                      <a:r>
                        <a:rPr lang="en-US" sz="1800" b="1" dirty="0">
                          <a:solidFill>
                            <a:srgbClr val="FF0000"/>
                          </a:solidFill>
                          <a:latin typeface="Times New Roman"/>
                          <a:ea typeface="Times New Roman"/>
                          <a:cs typeface="Arial"/>
                        </a:rPr>
                        <a:t>property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Symbol</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SI units</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00">
                <a:tc>
                  <a:txBody>
                    <a:bodyPr/>
                    <a:lstStyle/>
                    <a:p>
                      <a:pPr algn="ctr">
                        <a:spcAft>
                          <a:spcPts val="0"/>
                        </a:spcAft>
                      </a:pPr>
                      <a:r>
                        <a:rPr lang="en-US" sz="1800" b="1" u="none" strike="noStrike" dirty="0">
                          <a:solidFill>
                            <a:srgbClr val="FF0000"/>
                          </a:solidFill>
                          <a:latin typeface="Times New Roman"/>
                          <a:ea typeface="Times New Roman"/>
                          <a:cs typeface="Arial"/>
                          <a:hlinkClick r:id="rId2" tooltip="Volume (thermodynamics)"/>
                        </a:rPr>
                        <a:t>Volume</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V</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3" tooltip="Cubic meter"/>
                        </a:rPr>
                        <a:t>m</a:t>
                      </a:r>
                      <a:r>
                        <a:rPr lang="en-US" sz="1800" b="1" u="none" strike="noStrike" baseline="30000">
                          <a:solidFill>
                            <a:srgbClr val="FF0000"/>
                          </a:solidFill>
                          <a:latin typeface="Times New Roman"/>
                          <a:ea typeface="Times New Roman"/>
                          <a:cs typeface="Arial"/>
                          <a:hlinkClick r:id="rId3" tooltip="Cubic meter"/>
                        </a:rPr>
                        <a:t>3</a:t>
                      </a:r>
                      <a:r>
                        <a:rPr lang="en-US" sz="1800" b="1">
                          <a:solidFill>
                            <a:srgbClr val="FF0000"/>
                          </a:solidFill>
                          <a:latin typeface="Times New Roman"/>
                          <a:ea typeface="Times New Roman"/>
                          <a:cs typeface="Arial"/>
                        </a:rPr>
                        <a:t> or </a:t>
                      </a:r>
                      <a:r>
                        <a:rPr lang="en-US" sz="1800" b="1" u="none" strike="noStrike">
                          <a:solidFill>
                            <a:srgbClr val="FF0000"/>
                          </a:solidFill>
                          <a:latin typeface="Times New Roman"/>
                          <a:ea typeface="Times New Roman"/>
                          <a:cs typeface="Arial"/>
                          <a:hlinkClick r:id="rId4" tooltip="Liter"/>
                        </a:rPr>
                        <a:t>l</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5" tooltip="Specific volume"/>
                        </a:rPr>
                        <a:t>Specific volume</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v</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l/kg</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00">
                <a:tc>
                  <a:txBody>
                    <a:bodyPr/>
                    <a:lstStyle/>
                    <a:p>
                      <a:pPr algn="ctr">
                        <a:spcAft>
                          <a:spcPts val="0"/>
                        </a:spcAft>
                      </a:pPr>
                      <a:r>
                        <a:rPr lang="en-US" sz="1800" b="1" u="none" strike="noStrike" dirty="0">
                          <a:solidFill>
                            <a:srgbClr val="FF0000"/>
                          </a:solidFill>
                          <a:latin typeface="Times New Roman"/>
                          <a:ea typeface="Times New Roman"/>
                          <a:cs typeface="Arial"/>
                          <a:hlinkClick r:id="rId6" tooltip="Internal energy"/>
                        </a:rPr>
                        <a:t>Internal energy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U</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7" tooltip="Joule"/>
                        </a:rPr>
                        <a:t>J</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8" tooltip="Specific internal energy"/>
                        </a:rPr>
                        <a:t>Specific internal energy</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u</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J/kg</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00">
                <a:tc>
                  <a:txBody>
                    <a:bodyPr/>
                    <a:lstStyle/>
                    <a:p>
                      <a:pPr algn="ctr">
                        <a:spcAft>
                          <a:spcPts val="0"/>
                        </a:spcAft>
                      </a:pPr>
                      <a:r>
                        <a:rPr lang="en-US" sz="1800" b="1" u="none" strike="noStrike" dirty="0">
                          <a:solidFill>
                            <a:srgbClr val="FF0000"/>
                          </a:solidFill>
                          <a:latin typeface="Times New Roman"/>
                          <a:ea typeface="Times New Roman"/>
                          <a:cs typeface="Arial"/>
                          <a:hlinkClick r:id="rId9" tooltip="Entropy"/>
                        </a:rPr>
                        <a:t>Entropy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S</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J/</a:t>
                      </a:r>
                      <a:r>
                        <a:rPr lang="en-US" sz="1800" b="1" u="none" strike="noStrike">
                          <a:solidFill>
                            <a:srgbClr val="FF0000"/>
                          </a:solidFill>
                          <a:latin typeface="Times New Roman"/>
                          <a:ea typeface="Times New Roman"/>
                          <a:cs typeface="Arial"/>
                          <a:hlinkClick r:id="rId10" tooltip="Kelvin"/>
                        </a:rPr>
                        <a:t>K</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11" tooltip="Specific entropy (page does not exist)"/>
                        </a:rPr>
                        <a:t>Specific entropy</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s</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a:t>
                      </a:r>
                      <a:r>
                        <a:rPr lang="en-US" sz="1800" b="1" dirty="0" err="1">
                          <a:solidFill>
                            <a:srgbClr val="FF0000"/>
                          </a:solidFill>
                          <a:latin typeface="Times New Roman"/>
                          <a:ea typeface="Times New Roman"/>
                          <a:cs typeface="Arial"/>
                        </a:rPr>
                        <a:t>kg·K</a:t>
                      </a:r>
                      <a:r>
                        <a:rPr lang="en-US" sz="1800" b="1" dirty="0">
                          <a:solidFill>
                            <a:srgbClr val="FF0000"/>
                          </a:solidFill>
                          <a:latin typeface="Times New Roman"/>
                          <a:ea typeface="Times New Roman"/>
                          <a:cs typeface="Arial"/>
                        </a:rPr>
                        <a:t>)</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00">
                <a:tc>
                  <a:txBody>
                    <a:bodyPr/>
                    <a:lstStyle/>
                    <a:p>
                      <a:pPr algn="ctr">
                        <a:spcAft>
                          <a:spcPts val="0"/>
                        </a:spcAft>
                      </a:pPr>
                      <a:r>
                        <a:rPr lang="en-US" sz="1800" b="1" u="none" strike="noStrike" dirty="0">
                          <a:solidFill>
                            <a:srgbClr val="FF0000"/>
                          </a:solidFill>
                          <a:latin typeface="Times New Roman"/>
                          <a:ea typeface="Times New Roman"/>
                          <a:cs typeface="Arial"/>
                          <a:hlinkClick r:id="rId12" tooltip="Enthalpy"/>
                        </a:rPr>
                        <a:t>Enthalpy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H</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J</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13" tooltip="Specific enthalpy"/>
                        </a:rPr>
                        <a:t>Specific enthalpy</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h</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J/kg</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00">
                <a:tc>
                  <a:txBody>
                    <a:bodyPr/>
                    <a:lstStyle/>
                    <a:p>
                      <a:pPr algn="ctr">
                        <a:spcAft>
                          <a:spcPts val="0"/>
                        </a:spcAft>
                      </a:pPr>
                      <a:r>
                        <a:rPr lang="en-US" sz="1800" b="1" u="none" strike="noStrike" dirty="0">
                          <a:solidFill>
                            <a:srgbClr val="FF0000"/>
                          </a:solidFill>
                          <a:latin typeface="Times New Roman"/>
                          <a:ea typeface="Times New Roman"/>
                          <a:cs typeface="Arial"/>
                          <a:hlinkClick r:id="rId14" tooltip="Gibbs free energy"/>
                        </a:rPr>
                        <a:t>Gibbs free energy</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G</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J</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15" tooltip="Specific Gibbs free energy (page does not exist)"/>
                        </a:rPr>
                        <a:t>Specific Gibbs free energy</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g</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J/kg</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102">
                <a:tc>
                  <a:txBody>
                    <a:bodyPr/>
                    <a:lstStyle/>
                    <a:p>
                      <a:pPr algn="ctr">
                        <a:spcAft>
                          <a:spcPts val="0"/>
                        </a:spcAft>
                      </a:pPr>
                      <a:r>
                        <a:rPr lang="en-US" sz="1800" b="1" u="none" strike="noStrike" dirty="0">
                          <a:solidFill>
                            <a:srgbClr val="FF0000"/>
                          </a:solidFill>
                          <a:latin typeface="Times New Roman"/>
                          <a:ea typeface="Times New Roman"/>
                          <a:cs typeface="Arial"/>
                          <a:hlinkClick r:id="rId16" tooltip="Heat capacity"/>
                        </a:rPr>
                        <a:t>Heat capacity</a:t>
                      </a:r>
                      <a:r>
                        <a:rPr lang="en-US" sz="1800" b="1" dirty="0">
                          <a:solidFill>
                            <a:srgbClr val="FF0000"/>
                          </a:solidFill>
                          <a:latin typeface="Times New Roman"/>
                          <a:ea typeface="Times New Roman"/>
                          <a:cs typeface="Arial"/>
                        </a:rPr>
                        <a:t/>
                      </a:r>
                      <a:br>
                        <a:rPr lang="en-US" sz="1800" b="1" dirty="0">
                          <a:solidFill>
                            <a:srgbClr val="FF0000"/>
                          </a:solidFill>
                          <a:latin typeface="Times New Roman"/>
                          <a:ea typeface="Times New Roman"/>
                          <a:cs typeface="Arial"/>
                        </a:rPr>
                      </a:br>
                      <a:r>
                        <a:rPr lang="en-US" sz="1800" b="1" dirty="0">
                          <a:solidFill>
                            <a:srgbClr val="FF0000"/>
                          </a:solidFill>
                          <a:latin typeface="Times New Roman"/>
                          <a:ea typeface="Times New Roman"/>
                          <a:cs typeface="Arial"/>
                        </a:rPr>
                        <a:t>at constant volume</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C</a:t>
                      </a:r>
                      <a:r>
                        <a:rPr lang="en-US" sz="1800" b="1" baseline="-25000">
                          <a:solidFill>
                            <a:srgbClr val="FF0000"/>
                          </a:solidFill>
                          <a:latin typeface="Times New Roman"/>
                          <a:ea typeface="Times New Roman"/>
                          <a:cs typeface="Arial"/>
                        </a:rPr>
                        <a:t>V</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J/K</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17" tooltip="Specific heat capacity"/>
                        </a:rPr>
                        <a:t>Specific heat capacity</a:t>
                      </a:r>
                      <a:r>
                        <a:rPr lang="en-US" sz="1800" b="1">
                          <a:solidFill>
                            <a:srgbClr val="FF0000"/>
                          </a:solidFill>
                          <a:latin typeface="Times New Roman"/>
                          <a:ea typeface="Times New Roman"/>
                          <a:cs typeface="Arial"/>
                        </a:rPr>
                        <a:t/>
                      </a:r>
                      <a:br>
                        <a:rPr lang="en-US" sz="1800" b="1">
                          <a:solidFill>
                            <a:srgbClr val="FF0000"/>
                          </a:solidFill>
                          <a:latin typeface="Times New Roman"/>
                          <a:ea typeface="Times New Roman"/>
                          <a:cs typeface="Arial"/>
                        </a:rPr>
                      </a:br>
                      <a:r>
                        <a:rPr lang="en-US" sz="1800" b="1">
                          <a:solidFill>
                            <a:srgbClr val="FF0000"/>
                          </a:solidFill>
                          <a:latin typeface="Times New Roman"/>
                          <a:ea typeface="Times New Roman"/>
                          <a:cs typeface="Arial"/>
                        </a:rPr>
                        <a:t>at constant volume</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c</a:t>
                      </a:r>
                      <a:r>
                        <a:rPr lang="en-US" sz="1800" b="1" baseline="-25000">
                          <a:solidFill>
                            <a:srgbClr val="FF0000"/>
                          </a:solidFill>
                          <a:latin typeface="Times New Roman"/>
                          <a:ea typeface="Times New Roman"/>
                          <a:cs typeface="Arial"/>
                        </a:rPr>
                        <a:t>v</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a:t>
                      </a:r>
                      <a:r>
                        <a:rPr lang="en-US" sz="1800" b="1" dirty="0" err="1">
                          <a:solidFill>
                            <a:srgbClr val="FF0000"/>
                          </a:solidFill>
                          <a:latin typeface="Times New Roman"/>
                          <a:ea typeface="Times New Roman"/>
                          <a:cs typeface="Arial"/>
                        </a:rPr>
                        <a:t>kg·K</a:t>
                      </a:r>
                      <a:r>
                        <a:rPr lang="en-US" sz="1800" b="1" dirty="0">
                          <a:solidFill>
                            <a:srgbClr val="FF0000"/>
                          </a:solidFill>
                          <a:latin typeface="Times New Roman"/>
                          <a:ea typeface="Times New Roman"/>
                          <a:cs typeface="Arial"/>
                        </a:rPr>
                        <a:t>)</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102">
                <a:tc>
                  <a:txBody>
                    <a:bodyPr/>
                    <a:lstStyle/>
                    <a:p>
                      <a:pPr algn="ctr">
                        <a:spcAft>
                          <a:spcPts val="0"/>
                        </a:spcAft>
                      </a:pPr>
                      <a:r>
                        <a:rPr lang="en-US" sz="1800" b="1" u="none" strike="noStrike" dirty="0">
                          <a:solidFill>
                            <a:srgbClr val="FF0000"/>
                          </a:solidFill>
                          <a:latin typeface="Times New Roman"/>
                          <a:ea typeface="Times New Roman"/>
                          <a:cs typeface="Arial"/>
                          <a:hlinkClick r:id="rId16" tooltip="Heat capacity"/>
                        </a:rPr>
                        <a:t>Heat capacity</a:t>
                      </a:r>
                      <a:r>
                        <a:rPr lang="en-US" sz="1800" b="1" dirty="0">
                          <a:solidFill>
                            <a:srgbClr val="FF0000"/>
                          </a:solidFill>
                          <a:latin typeface="Times New Roman"/>
                          <a:ea typeface="Times New Roman"/>
                          <a:cs typeface="Arial"/>
                        </a:rPr>
                        <a:t/>
                      </a:r>
                      <a:br>
                        <a:rPr lang="en-US" sz="1800" b="1" dirty="0">
                          <a:solidFill>
                            <a:srgbClr val="FF0000"/>
                          </a:solidFill>
                          <a:latin typeface="Times New Roman"/>
                          <a:ea typeface="Times New Roman"/>
                          <a:cs typeface="Arial"/>
                        </a:rPr>
                      </a:br>
                      <a:r>
                        <a:rPr lang="en-US" sz="1800" b="1" dirty="0">
                          <a:solidFill>
                            <a:srgbClr val="FF0000"/>
                          </a:solidFill>
                          <a:latin typeface="Times New Roman"/>
                          <a:ea typeface="Times New Roman"/>
                          <a:cs typeface="Arial"/>
                        </a:rPr>
                        <a:t>at constant pressure</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C</a:t>
                      </a:r>
                      <a:r>
                        <a:rPr lang="en-US" sz="1800" b="1" baseline="-25000">
                          <a:solidFill>
                            <a:srgbClr val="FF0000"/>
                          </a:solidFill>
                          <a:latin typeface="Times New Roman"/>
                          <a:ea typeface="Times New Roman"/>
                          <a:cs typeface="Arial"/>
                        </a:rPr>
                        <a:t>P</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J/K</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u="none" strike="noStrike">
                          <a:solidFill>
                            <a:srgbClr val="FF0000"/>
                          </a:solidFill>
                          <a:latin typeface="Times New Roman"/>
                          <a:ea typeface="Times New Roman"/>
                          <a:cs typeface="Arial"/>
                          <a:hlinkClick r:id="rId17" tooltip="Specific heat capacity"/>
                        </a:rPr>
                        <a:t>Specific heat capacity</a:t>
                      </a:r>
                      <a:r>
                        <a:rPr lang="en-US" sz="1800" b="1">
                          <a:solidFill>
                            <a:srgbClr val="FF0000"/>
                          </a:solidFill>
                          <a:latin typeface="Times New Roman"/>
                          <a:ea typeface="Times New Roman"/>
                          <a:cs typeface="Arial"/>
                        </a:rPr>
                        <a:t/>
                      </a:r>
                      <a:br>
                        <a:rPr lang="en-US" sz="1800" b="1">
                          <a:solidFill>
                            <a:srgbClr val="FF0000"/>
                          </a:solidFill>
                          <a:latin typeface="Times New Roman"/>
                          <a:ea typeface="Times New Roman"/>
                          <a:cs typeface="Arial"/>
                        </a:rPr>
                      </a:br>
                      <a:r>
                        <a:rPr lang="en-US" sz="1800" b="1">
                          <a:solidFill>
                            <a:srgbClr val="FF0000"/>
                          </a:solidFill>
                          <a:latin typeface="Times New Roman"/>
                          <a:ea typeface="Times New Roman"/>
                          <a:cs typeface="Arial"/>
                        </a:rPr>
                        <a:t>at constant pressure</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solidFill>
                            <a:srgbClr val="FF0000"/>
                          </a:solidFill>
                          <a:latin typeface="Times New Roman"/>
                          <a:ea typeface="Times New Roman"/>
                          <a:cs typeface="Arial"/>
                        </a:rPr>
                        <a:t>c</a:t>
                      </a:r>
                      <a:r>
                        <a:rPr lang="en-US" sz="1800" b="1" baseline="-25000">
                          <a:solidFill>
                            <a:srgbClr val="FF0000"/>
                          </a:solidFill>
                          <a:latin typeface="Times New Roman"/>
                          <a:ea typeface="Times New Roman"/>
                          <a:cs typeface="Arial"/>
                        </a:rPr>
                        <a:t>P</a:t>
                      </a:r>
                      <a:endParaRPr lang="en-GB" sz="1800" b="1">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solidFill>
                            <a:srgbClr val="FF0000"/>
                          </a:solidFill>
                          <a:latin typeface="Times New Roman"/>
                          <a:ea typeface="Times New Roman"/>
                          <a:cs typeface="Arial"/>
                        </a:rPr>
                        <a:t>J/(</a:t>
                      </a:r>
                      <a:r>
                        <a:rPr lang="en-US" sz="1800" b="1" dirty="0" err="1">
                          <a:solidFill>
                            <a:srgbClr val="FF0000"/>
                          </a:solidFill>
                          <a:latin typeface="Times New Roman"/>
                          <a:ea typeface="Times New Roman"/>
                          <a:cs typeface="Arial"/>
                        </a:rPr>
                        <a:t>kg·K</a:t>
                      </a:r>
                      <a:r>
                        <a:rPr lang="en-US" sz="1800" b="1" dirty="0">
                          <a:solidFill>
                            <a:srgbClr val="FF0000"/>
                          </a:solidFill>
                          <a:latin typeface="Times New Roman"/>
                          <a:ea typeface="Times New Roman"/>
                          <a:cs typeface="Arial"/>
                        </a:rPr>
                        <a:t>)</a:t>
                      </a:r>
                      <a:endParaRPr lang="en-GB" sz="1800" b="1" dirty="0">
                        <a:solidFill>
                          <a:srgbClr val="FF0000"/>
                        </a:solidFill>
                        <a:latin typeface="Times New Roman"/>
                        <a:ea typeface="Times New Roman"/>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What about Energy term heat and work</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t>Neither </a:t>
            </a:r>
            <a:r>
              <a:rPr lang="en-US" dirty="0" smtClean="0">
                <a:solidFill>
                  <a:srgbClr val="FF0000"/>
                </a:solidFill>
              </a:rPr>
              <a:t>work nor heat </a:t>
            </a:r>
            <a:r>
              <a:rPr lang="en-US" dirty="0" smtClean="0"/>
              <a:t>is thermodynamic property of the system. Because: </a:t>
            </a:r>
            <a:r>
              <a:rPr lang="en-US" dirty="0" smtClean="0">
                <a:solidFill>
                  <a:srgbClr val="FF0000"/>
                </a:solidFill>
              </a:rPr>
              <a:t>Heat can be transferred into or out the system</a:t>
            </a:r>
            <a:r>
              <a:rPr lang="en-US" dirty="0" smtClean="0"/>
              <a:t>, due to temperature difference. </a:t>
            </a:r>
            <a:r>
              <a:rPr lang="en-US" dirty="0" smtClean="0">
                <a:solidFill>
                  <a:schemeClr val="accent3"/>
                </a:solidFill>
              </a:rPr>
              <a:t>Work could be done on or by the system as a result of force acting through distance</a:t>
            </a:r>
            <a:r>
              <a:rPr lang="en-US" dirty="0" smtClean="0"/>
              <a:t>. </a:t>
            </a:r>
            <a:r>
              <a:rPr lang="en-US" b="1" dirty="0" smtClean="0">
                <a:solidFill>
                  <a:schemeClr val="accent2">
                    <a:lumMod val="75000"/>
                  </a:schemeClr>
                </a:solidFill>
              </a:rPr>
              <a:t>Both represent energy in transition.</a:t>
            </a:r>
            <a:r>
              <a:rPr lang="en-US" dirty="0" smtClean="0"/>
              <a:t> Thus, the system can not contain or store work or heat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dirty="0" smtClean="0"/>
              <a:t/>
            </a:r>
            <a:br>
              <a:rPr lang="en-GB" sz="3200" dirty="0" smtClean="0"/>
            </a:br>
            <a:r>
              <a:rPr lang="en-GB" sz="3200" b="1" dirty="0" smtClean="0"/>
              <a:t>1</a:t>
            </a:r>
            <a:r>
              <a:rPr lang="en-GB" sz="3200" b="1" dirty="0"/>
              <a:t>. Classical thermodynamics</a:t>
            </a:r>
            <a:r>
              <a:rPr lang="en-GB" sz="3200" dirty="0"/>
              <a:t>:</a:t>
            </a:r>
            <a:br>
              <a:rPr lang="en-GB" sz="3200" dirty="0"/>
            </a:br>
            <a:r>
              <a:rPr lang="en-GB" sz="3200" dirty="0"/>
              <a:t>This is the observational science dealing with heat and work. It was developed based on </a:t>
            </a:r>
            <a:r>
              <a:rPr lang="en-GB" sz="3200" b="1" dirty="0" smtClean="0"/>
              <a:t>empirical observations </a:t>
            </a:r>
            <a:r>
              <a:rPr lang="en-GB" sz="3200" dirty="0"/>
              <a:t>without assumptions about the make up of matter. It describes </a:t>
            </a:r>
            <a:r>
              <a:rPr lang="en-GB" sz="3200" b="1" dirty="0" smtClean="0"/>
              <a:t>macroscopic quantities</a:t>
            </a:r>
            <a:r>
              <a:rPr lang="en-GB" sz="3200" dirty="0"/>
              <a:t>, such as heat, work, internal energy, enthalpy, entropy, Gibbs free energy, etc. </a:t>
            </a:r>
            <a:r>
              <a:rPr lang="en-GB" sz="3200" b="1" dirty="0" smtClean="0"/>
              <a:t>It does </a:t>
            </a:r>
            <a:r>
              <a:rPr lang="en-GB" sz="3200" b="1" dirty="0"/>
              <a:t>not contain any information about the state or even existence of molecules!</a:t>
            </a:r>
            <a:r>
              <a:rPr lang="en-GB" sz="3200" dirty="0"/>
              <a:t> </a:t>
            </a:r>
            <a:r>
              <a:rPr lang="en-GB" sz="3200" dirty="0" smtClean="0"/>
              <a:t>Classical thermodynamics </a:t>
            </a:r>
            <a:r>
              <a:rPr lang="en-GB" sz="3200" dirty="0"/>
              <a:t>tacitly assumes that the world is made up of a </a:t>
            </a:r>
            <a:r>
              <a:rPr lang="en-GB" sz="3200" dirty="0" smtClean="0"/>
              <a:t>continuum.</a:t>
            </a:r>
            <a:endParaRPr lang="en-GB"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Thermodynamics processes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sz="4000" b="1" dirty="0" smtClean="0">
                <a:latin typeface="Times New Roman" pitchFamily="18" charset="0"/>
                <a:cs typeface="Times New Roman" pitchFamily="18" charset="0"/>
              </a:rPr>
              <a:t>Any process takes place and results in change in any of the system variables, is known as thermodynamics process</a:t>
            </a:r>
          </a:p>
          <a:p>
            <a:pPr algn="just"/>
            <a:r>
              <a:rPr lang="en-US" sz="4000" b="1" dirty="0" smtClean="0">
                <a:latin typeface="Times New Roman" pitchFamily="18" charset="0"/>
                <a:cs typeface="Times New Roman" pitchFamily="18" charset="0"/>
              </a:rPr>
              <a:t>The state equation of gas relates between the three variables, </a:t>
            </a:r>
            <a:r>
              <a:rPr lang="en-US" sz="4000" b="1" i="1" dirty="0" smtClean="0">
                <a:solidFill>
                  <a:srgbClr val="FF0000"/>
                </a:solidFill>
                <a:latin typeface="Times New Roman" pitchFamily="18" charset="0"/>
                <a:cs typeface="Times New Roman" pitchFamily="18" charset="0"/>
              </a:rPr>
              <a:t>P</a:t>
            </a:r>
            <a:r>
              <a:rPr lang="en-US" sz="4000" b="1" dirty="0" smtClean="0">
                <a:solidFill>
                  <a:srgbClr val="FF0000"/>
                </a:solidFill>
                <a:latin typeface="Times New Roman" pitchFamily="18" charset="0"/>
                <a:cs typeface="Times New Roman" pitchFamily="18" charset="0"/>
              </a:rPr>
              <a:t>, </a:t>
            </a:r>
            <a:r>
              <a:rPr lang="en-US" sz="4000" b="1" i="1" dirty="0" smtClean="0">
                <a:solidFill>
                  <a:srgbClr val="FF0000"/>
                </a:solidFill>
                <a:latin typeface="Times New Roman" pitchFamily="18" charset="0"/>
                <a:cs typeface="Times New Roman" pitchFamily="18" charset="0"/>
              </a:rPr>
              <a:t>T</a:t>
            </a:r>
            <a:r>
              <a:rPr lang="en-US" sz="4000" b="1" dirty="0" smtClean="0">
                <a:solidFill>
                  <a:srgbClr val="FF0000"/>
                </a:solidFill>
                <a:latin typeface="Times New Roman" pitchFamily="18" charset="0"/>
                <a:cs typeface="Times New Roman" pitchFamily="18" charset="0"/>
              </a:rPr>
              <a:t> &amp; </a:t>
            </a:r>
            <a:r>
              <a:rPr lang="en-US" sz="4000" b="1" i="1" dirty="0" smtClean="0">
                <a:solidFill>
                  <a:srgbClr val="FF0000"/>
                </a:solidFill>
                <a:latin typeface="Times New Roman" pitchFamily="18" charset="0"/>
                <a:cs typeface="Times New Roman" pitchFamily="18" charset="0"/>
              </a:rPr>
              <a:t>V</a:t>
            </a:r>
            <a:r>
              <a:rPr lang="en-US" sz="4000" dirty="0" smtClean="0">
                <a:latin typeface="Times New Roman" pitchFamily="18" charset="0"/>
                <a:cs typeface="Times New Roman" pitchFamily="18" charset="0"/>
              </a:rPr>
              <a:t>. </a:t>
            </a:r>
            <a:r>
              <a:rPr lang="en-US" sz="4000" b="1" dirty="0" smtClean="0">
                <a:solidFill>
                  <a:schemeClr val="accent5">
                    <a:lumMod val="60000"/>
                    <a:lumOff val="40000"/>
                  </a:schemeClr>
                </a:solidFill>
                <a:latin typeface="Times New Roman" pitchFamily="18" charset="0"/>
                <a:cs typeface="Times New Roman" pitchFamily="18" charset="0"/>
              </a:rPr>
              <a:t>For liquids and solids, the change of volume is often neglected</a:t>
            </a:r>
            <a:r>
              <a:rPr lang="en-US" sz="4000" b="1"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Therefore, using the gas state equation in thermodynamics study is because that, it includes all the three variables.</a:t>
            </a:r>
            <a:r>
              <a:rPr lang="en-US" sz="4000"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r>
              <a:rPr lang="en-US" sz="4100" b="1" dirty="0" smtClean="0">
                <a:latin typeface="Times New Roman" pitchFamily="18" charset="0"/>
                <a:cs typeface="Times New Roman" pitchFamily="18" charset="0"/>
              </a:rPr>
              <a:t>For every thermodynamic process, </a:t>
            </a:r>
            <a:r>
              <a:rPr lang="en-US" sz="4100" b="1" dirty="0" smtClean="0">
                <a:solidFill>
                  <a:srgbClr val="FF0000"/>
                </a:solidFill>
                <a:latin typeface="Times New Roman" pitchFamily="18" charset="0"/>
                <a:cs typeface="Times New Roman" pitchFamily="18" charset="0"/>
              </a:rPr>
              <a:t>the relation between the initial and final states parameters must be established</a:t>
            </a:r>
            <a:r>
              <a:rPr lang="en-US" sz="4100" b="1" dirty="0" smtClean="0">
                <a:latin typeface="Times New Roman" pitchFamily="18" charset="0"/>
                <a:cs typeface="Times New Roman" pitchFamily="18" charset="0"/>
              </a:rPr>
              <a:t>. The process should be represented on the </a:t>
            </a:r>
            <a:r>
              <a:rPr lang="en-US" sz="4100" b="1" i="1" dirty="0" smtClean="0">
                <a:solidFill>
                  <a:schemeClr val="accent1">
                    <a:lumMod val="60000"/>
                    <a:lumOff val="40000"/>
                  </a:schemeClr>
                </a:solidFill>
                <a:latin typeface="Times New Roman" pitchFamily="18" charset="0"/>
                <a:cs typeface="Times New Roman" pitchFamily="18" charset="0"/>
              </a:rPr>
              <a:t>P-V</a:t>
            </a:r>
            <a:r>
              <a:rPr lang="en-US" sz="4100" b="1" dirty="0" smtClean="0">
                <a:solidFill>
                  <a:schemeClr val="accent1">
                    <a:lumMod val="60000"/>
                    <a:lumOff val="40000"/>
                  </a:schemeClr>
                </a:solidFill>
                <a:latin typeface="Times New Roman" pitchFamily="18" charset="0"/>
                <a:cs typeface="Times New Roman" pitchFamily="18" charset="0"/>
              </a:rPr>
              <a:t> </a:t>
            </a:r>
            <a:r>
              <a:rPr lang="en-US" sz="4100" b="1" dirty="0" smtClean="0">
                <a:latin typeface="Times New Roman" pitchFamily="18" charset="0"/>
                <a:cs typeface="Times New Roman" pitchFamily="18" charset="0"/>
              </a:rPr>
              <a:t>diagram</a:t>
            </a:r>
            <a:endParaRPr lang="en-GB" sz="4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Types of the process according to thermodynamic variables</a:t>
            </a:r>
            <a:endParaRPr lang="en-GB" sz="3200" b="1" dirty="0"/>
          </a:p>
        </p:txBody>
      </p:sp>
      <p:sp>
        <p:nvSpPr>
          <p:cNvPr id="3" name="Content Placeholder 2"/>
          <p:cNvSpPr>
            <a:spLocks noGrp="1"/>
          </p:cNvSpPr>
          <p:nvPr>
            <p:ph idx="1"/>
          </p:nvPr>
        </p:nvSpPr>
        <p:spPr>
          <a:xfrm>
            <a:off x="142844" y="1357298"/>
            <a:ext cx="9001156" cy="5214974"/>
          </a:xfrm>
        </p:spPr>
        <p:txBody>
          <a:bodyPr>
            <a:noAutofit/>
          </a:bodyPr>
          <a:lstStyle/>
          <a:p>
            <a:pPr algn="just"/>
            <a:r>
              <a:rPr lang="en-US" sz="2800" dirty="0" smtClean="0">
                <a:solidFill>
                  <a:srgbClr val="FF0000"/>
                </a:solidFill>
                <a:latin typeface="Times New Roman" pitchFamily="18" charset="0"/>
                <a:cs typeface="Times New Roman" pitchFamily="18" charset="0"/>
              </a:rPr>
              <a:t>Isothermal process</a:t>
            </a:r>
            <a:r>
              <a:rPr lang="en-US" sz="2800" dirty="0" smtClean="0">
                <a:latin typeface="Times New Roman" pitchFamily="18" charset="0"/>
                <a:cs typeface="Times New Roman" pitchFamily="18" charset="0"/>
              </a:rPr>
              <a:t>:  it’s the process at which the initial and final temperatures of the system are the same (</a:t>
            </a:r>
            <a:r>
              <a:rPr lang="en-US" sz="2800" i="1" dirty="0" err="1" smtClean="0">
                <a:solidFill>
                  <a:srgbClr val="FF0000"/>
                </a:solidFill>
                <a:latin typeface="Times New Roman" pitchFamily="18" charset="0"/>
                <a:cs typeface="Times New Roman" pitchFamily="18" charset="0"/>
              </a:rPr>
              <a:t>dT</a:t>
            </a:r>
            <a:r>
              <a:rPr lang="en-US" sz="2800" i="1" dirty="0" smtClean="0">
                <a:solidFill>
                  <a:srgbClr val="FF0000"/>
                </a:solidFill>
                <a:latin typeface="Times New Roman" pitchFamily="18" charset="0"/>
                <a:cs typeface="Times New Roman" pitchFamily="18" charset="0"/>
              </a:rPr>
              <a:t> = 0</a:t>
            </a:r>
            <a:r>
              <a:rPr lang="en-US" sz="2800" dirty="0" smtClean="0">
                <a:latin typeface="Times New Roman" pitchFamily="18" charset="0"/>
                <a:cs typeface="Times New Roman" pitchFamily="18" charset="0"/>
              </a:rPr>
              <a: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i.e</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process takes place at constant internal energy(</a:t>
            </a:r>
            <a:r>
              <a:rPr lang="en-US" sz="2800" dirty="0" smtClean="0">
                <a:solidFill>
                  <a:srgbClr val="FF0000"/>
                </a:solidFill>
                <a:latin typeface="Times New Roman" pitchFamily="18" charset="0"/>
                <a:cs typeface="Times New Roman" pitchFamily="18" charset="0"/>
              </a:rPr>
              <a:t>Δ</a:t>
            </a:r>
            <a:r>
              <a:rPr lang="en-US" sz="2800" i="1" dirty="0" smtClean="0">
                <a:solidFill>
                  <a:srgbClr val="FF0000"/>
                </a:solidFill>
                <a:latin typeface="Times New Roman" pitchFamily="18" charset="0"/>
                <a:cs typeface="Times New Roman" pitchFamily="18" charset="0"/>
              </a:rPr>
              <a:t>E</a:t>
            </a:r>
            <a:r>
              <a:rPr lang="en-US" sz="2800" dirty="0" smtClean="0">
                <a:solidFill>
                  <a:srgbClr val="FF0000"/>
                </a:solidFill>
                <a:latin typeface="Times New Roman" pitchFamily="18" charset="0"/>
                <a:cs typeface="Times New Roman" pitchFamily="18" charset="0"/>
              </a:rPr>
              <a:t> = 0</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For example, expansion or compression of a gas. To expand a gas </a:t>
            </a:r>
            <a:r>
              <a:rPr lang="en-US" sz="2800" dirty="0" smtClean="0">
                <a:solidFill>
                  <a:srgbClr val="00B050"/>
                </a:solidFill>
                <a:latin typeface="Times New Roman" pitchFamily="18" charset="0"/>
                <a:cs typeface="Times New Roman" pitchFamily="18" charset="0"/>
              </a:rPr>
              <a:t>heat should be supplied to it</a:t>
            </a:r>
            <a:r>
              <a:rPr lang="en-US" sz="2800" dirty="0" smtClean="0">
                <a:latin typeface="Times New Roman" pitchFamily="18" charset="0"/>
                <a:cs typeface="Times New Roman" pitchFamily="18" charset="0"/>
              </a:rPr>
              <a:t>. </a:t>
            </a:r>
            <a:r>
              <a:rPr lang="en-US" sz="2800" dirty="0" smtClean="0">
                <a:solidFill>
                  <a:srgbClr val="00B0F0"/>
                </a:solidFill>
                <a:latin typeface="Times New Roman" pitchFamily="18" charset="0"/>
                <a:cs typeface="Times New Roman" pitchFamily="18" charset="0"/>
              </a:rPr>
              <a:t>On the contrary, heat should be removed from the gas during its compression. </a:t>
            </a:r>
            <a:r>
              <a:rPr lang="en-US" sz="2800" dirty="0" smtClean="0">
                <a:latin typeface="Times New Roman" pitchFamily="18" charset="0"/>
                <a:cs typeface="Times New Roman" pitchFamily="18" charset="0"/>
              </a:rPr>
              <a:t>To keep the temperature of the gas constant, gas performs useful work during its expansion while the work is done on it during its compression. Therefore, the ideal gas equation for an isothermal process will be:  </a:t>
            </a:r>
            <a:r>
              <a:rPr lang="en-US" sz="2800" i="1" dirty="0" smtClean="0">
                <a:latin typeface="Times New Roman" pitchFamily="18" charset="0"/>
                <a:cs typeface="Times New Roman" pitchFamily="18" charset="0"/>
              </a:rPr>
              <a:t>PV</a:t>
            </a:r>
            <a:r>
              <a:rPr lang="en-US" sz="2800" dirty="0" smtClean="0">
                <a:latin typeface="Times New Roman" pitchFamily="18" charset="0"/>
                <a:cs typeface="Times New Roman" pitchFamily="18" charset="0"/>
              </a:rPr>
              <a:t> = constant.  </a:t>
            </a:r>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Fig (4): Isothermal gas (a) expansion (b) compression</a:t>
            </a:r>
            <a:endParaRPr lang="en-GB" sz="3200" b="1" dirty="0"/>
          </a:p>
        </p:txBody>
      </p:sp>
      <p:pic>
        <p:nvPicPr>
          <p:cNvPr id="45058" name="Picture 2"/>
          <p:cNvPicPr>
            <a:picLocks noGrp="1" noChangeAspect="1" noChangeArrowheads="1"/>
          </p:cNvPicPr>
          <p:nvPr>
            <p:ph idx="1"/>
          </p:nvPr>
        </p:nvPicPr>
        <p:blipFill>
          <a:blip r:embed="rId2">
            <a:duotone>
              <a:prstClr val="black"/>
              <a:schemeClr val="accent2">
                <a:tint val="45000"/>
                <a:satMod val="400000"/>
              </a:schemeClr>
            </a:duotone>
          </a:blip>
          <a:srcRect/>
          <a:stretch>
            <a:fillRect/>
          </a:stretch>
        </p:blipFill>
        <p:spPr bwMode="auto">
          <a:xfrm>
            <a:off x="571472" y="1571612"/>
            <a:ext cx="8286808" cy="39290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Adiabatic process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600200"/>
            <a:ext cx="8715436" cy="4525963"/>
          </a:xfrm>
        </p:spPr>
        <p:txBody>
          <a:bodyPr>
            <a:normAutofit/>
          </a:bodyPr>
          <a:lstStyle/>
          <a:p>
            <a:pPr algn="just"/>
            <a:r>
              <a:rPr lang="en-US" sz="3000" dirty="0" smtClean="0">
                <a:latin typeface="Times New Roman" pitchFamily="18" charset="0"/>
                <a:cs typeface="Times New Roman" pitchFamily="18" charset="0"/>
              </a:rPr>
              <a:t>The process takes place without heat transfer </a:t>
            </a:r>
            <a:r>
              <a:rPr lang="en-US" sz="3000" i="1" dirty="0" smtClean="0">
                <a:latin typeface="Times New Roman" pitchFamily="18" charset="0"/>
                <a:cs typeface="Times New Roman" pitchFamily="18" charset="0"/>
              </a:rPr>
              <a:t>i.e.</a:t>
            </a:r>
            <a:r>
              <a:rPr lang="en-US" sz="3000" dirty="0" smtClean="0">
                <a:latin typeface="Times New Roman" pitchFamily="18" charset="0"/>
                <a:cs typeface="Times New Roman" pitchFamily="18" charset="0"/>
              </a:rPr>
              <a:t> </a:t>
            </a:r>
            <a:r>
              <a:rPr lang="en-US" sz="3000" i="1" dirty="0" err="1" smtClean="0">
                <a:solidFill>
                  <a:srgbClr val="FF0000"/>
                </a:solidFill>
                <a:latin typeface="Times New Roman" pitchFamily="18" charset="0"/>
                <a:cs typeface="Times New Roman" pitchFamily="18" charset="0"/>
              </a:rPr>
              <a:t>dq</a:t>
            </a:r>
            <a:r>
              <a:rPr lang="en-US" sz="3000" i="1" dirty="0" smtClean="0">
                <a:solidFill>
                  <a:srgbClr val="FF0000"/>
                </a:solidFill>
                <a:latin typeface="Times New Roman" pitchFamily="18" charset="0"/>
                <a:cs typeface="Times New Roman" pitchFamily="18" charset="0"/>
              </a:rPr>
              <a:t> = 0</a:t>
            </a:r>
            <a:r>
              <a:rPr lang="en-US" sz="3000" dirty="0" smtClean="0">
                <a:solidFill>
                  <a:srgbClr val="FF0000"/>
                </a:solidFill>
                <a:latin typeface="Times New Roman" pitchFamily="18" charset="0"/>
                <a:cs typeface="Times New Roman" pitchFamily="18" charset="0"/>
              </a:rPr>
              <a:t>. </a:t>
            </a:r>
            <a:r>
              <a:rPr lang="en-US" sz="3000" dirty="0" smtClean="0">
                <a:solidFill>
                  <a:srgbClr val="0070C0"/>
                </a:solidFill>
                <a:latin typeface="Times New Roman" pitchFamily="18" charset="0"/>
                <a:cs typeface="Times New Roman" pitchFamily="18" charset="0"/>
              </a:rPr>
              <a:t>The temperature of the system varies during the process</a:t>
            </a:r>
            <a:r>
              <a:rPr lang="en-US" sz="3000" dirty="0" smtClean="0">
                <a:latin typeface="Times New Roman" pitchFamily="18" charset="0"/>
                <a:cs typeface="Times New Roman" pitchFamily="18" charset="0"/>
              </a:rPr>
              <a:t>. Since no external heat is applied to the system, the work of expansion is done on expense of the internal energy of the gas. </a:t>
            </a:r>
            <a:endParaRPr lang="en-GB" sz="3000"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572560" cy="1857364"/>
          </a:xfrm>
        </p:spPr>
        <p:txBody>
          <a:bodyPr>
            <a:normAutofit fontScale="90000"/>
          </a:bodyPr>
          <a:lstStyle/>
          <a:p>
            <a:pPr marL="742950" indent="-742950"/>
            <a:r>
              <a:rPr lang="en-US" sz="3600" dirty="0" smtClean="0">
                <a:latin typeface="Times New Roman" pitchFamily="18" charset="0"/>
                <a:cs typeface="Times New Roman" pitchFamily="18" charset="0"/>
              </a:rPr>
              <a:t>Fig (5): Adiabatic (  ) and isothermal (----) processes.</a:t>
            </a:r>
            <a:r>
              <a:rPr lang="en-GB" sz="3600" dirty="0" smtClean="0">
                <a:latin typeface="Times New Roman" pitchFamily="18" charset="0"/>
                <a:cs typeface="Times New Roman" pitchFamily="18" charset="0"/>
              </a:rPr>
              <a:t/>
            </a:r>
            <a:br>
              <a:rPr lang="en-GB"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 Gas expansion.	(b) Gas compression.</a:t>
            </a:r>
            <a:r>
              <a:rPr lang="en-GB" dirty="0" smtClean="0"/>
              <a:t/>
            </a:r>
            <a:br>
              <a:rPr lang="en-GB" dirty="0" smtClean="0"/>
            </a:br>
            <a:endParaRPr lang="en-GB" dirty="0"/>
          </a:p>
        </p:txBody>
      </p:sp>
      <p:pic>
        <p:nvPicPr>
          <p:cNvPr id="46082" name="Picture 2"/>
          <p:cNvPicPr>
            <a:picLocks noGrp="1" noChangeAspect="1" noChangeArrowheads="1"/>
          </p:cNvPicPr>
          <p:nvPr>
            <p:ph idx="1"/>
          </p:nvPr>
        </p:nvPicPr>
        <p:blipFill>
          <a:blip r:embed="rId2">
            <a:duotone>
              <a:prstClr val="black"/>
              <a:schemeClr val="accent2">
                <a:tint val="45000"/>
                <a:satMod val="400000"/>
              </a:schemeClr>
            </a:duotone>
            <a:lum bright="10000" contrast="20000"/>
          </a:blip>
          <a:srcRect/>
          <a:stretch>
            <a:fillRect/>
          </a:stretch>
        </p:blipFill>
        <p:spPr bwMode="auto">
          <a:xfrm>
            <a:off x="500034" y="1928802"/>
            <a:ext cx="8072494" cy="3786214"/>
          </a:xfrm>
          <a:prstGeom prst="rect">
            <a:avLst/>
          </a:prstGeom>
          <a:noFill/>
          <a:ln w="9525">
            <a:noFill/>
            <a:miter lim="800000"/>
            <a:headEnd/>
            <a:tailEnd/>
          </a:ln>
        </p:spPr>
      </p:pic>
      <p:cxnSp>
        <p:nvCxnSpPr>
          <p:cNvPr id="6" name="Straight Connector 5"/>
          <p:cNvCxnSpPr/>
          <p:nvPr/>
        </p:nvCxnSpPr>
        <p:spPr>
          <a:xfrm>
            <a:off x="4071934" y="214290"/>
            <a:ext cx="35719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Isobaric process</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14282" y="1285860"/>
            <a:ext cx="8715436" cy="5286412"/>
          </a:xfrm>
        </p:spPr>
        <p:txBody>
          <a:bodyPr>
            <a:normAutofit fontScale="85000" lnSpcReduction="20000"/>
          </a:bodyPr>
          <a:lstStyle/>
          <a:p>
            <a:pPr algn="just"/>
            <a:r>
              <a:rPr lang="en-US" sz="4000" dirty="0" smtClean="0">
                <a:latin typeface="Times New Roman" pitchFamily="18" charset="0"/>
                <a:cs typeface="Times New Roman" pitchFamily="18" charset="0"/>
              </a:rPr>
              <a:t>The process takes place at constant pressure </a:t>
            </a:r>
            <a:r>
              <a:rPr lang="en-US" sz="4000" i="1" dirty="0" smtClean="0">
                <a:latin typeface="Times New Roman" pitchFamily="18" charset="0"/>
                <a:cs typeface="Times New Roman" pitchFamily="18" charset="0"/>
              </a:rPr>
              <a:t>i.e.</a:t>
            </a:r>
            <a:r>
              <a:rPr lang="en-US" sz="4000" dirty="0" smtClean="0">
                <a:latin typeface="Times New Roman" pitchFamily="18" charset="0"/>
                <a:cs typeface="Times New Roman" pitchFamily="18" charset="0"/>
              </a:rPr>
              <a:t> </a:t>
            </a:r>
            <a:r>
              <a:rPr lang="en-US" sz="4000" i="1" dirty="0" err="1" smtClean="0">
                <a:solidFill>
                  <a:srgbClr val="FF0000"/>
                </a:solidFill>
                <a:latin typeface="Times New Roman" pitchFamily="18" charset="0"/>
                <a:cs typeface="Times New Roman" pitchFamily="18" charset="0"/>
              </a:rPr>
              <a:t>dP</a:t>
            </a:r>
            <a:r>
              <a:rPr lang="en-US" sz="4000" i="1" dirty="0" smtClean="0">
                <a:solidFill>
                  <a:srgbClr val="FF0000"/>
                </a:solidFill>
                <a:latin typeface="Times New Roman" pitchFamily="18" charset="0"/>
                <a:cs typeface="Times New Roman" pitchFamily="18" charset="0"/>
              </a:rPr>
              <a:t> = 0</a:t>
            </a:r>
            <a:r>
              <a:rPr lang="en-US" sz="4000" dirty="0" smtClean="0">
                <a:solidFill>
                  <a:srgbClr val="FF0000"/>
                </a:solidFill>
                <a:latin typeface="Times New Roman" pitchFamily="18" charset="0"/>
                <a:cs typeface="Times New Roman" pitchFamily="18" charset="0"/>
              </a:rPr>
              <a:t>. </a:t>
            </a:r>
            <a:r>
              <a:rPr lang="en-US" sz="4000" dirty="0" smtClean="0">
                <a:latin typeface="Times New Roman" pitchFamily="18" charset="0"/>
                <a:cs typeface="Times New Roman" pitchFamily="18" charset="0"/>
              </a:rPr>
              <a:t>It occurs during heating or cooling a gas under a constant pressure</a:t>
            </a:r>
          </a:p>
          <a:p>
            <a:pPr algn="just"/>
            <a:r>
              <a:rPr lang="en-US" sz="4000" dirty="0" smtClean="0">
                <a:latin typeface="Times New Roman" pitchFamily="18" charset="0"/>
                <a:cs typeface="Times New Roman" pitchFamily="18" charset="0"/>
              </a:rPr>
              <a:t>Consider a cylinder with a movable piston and a constant load is applied to it. The volume and temperature of the gas increase when the heat is supplied and decrease when the heat is removed from the gas. </a:t>
            </a:r>
          </a:p>
          <a:p>
            <a:pPr algn="just"/>
            <a:r>
              <a:rPr lang="en-US" sz="4000" dirty="0" smtClean="0">
                <a:latin typeface="Times New Roman" pitchFamily="18" charset="0"/>
                <a:cs typeface="Times New Roman" pitchFamily="18" charset="0"/>
              </a:rPr>
              <a:t>The change of the gas volume is proportional to the change of its absolute temperature, according to Charles’ law.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Isochoric process</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Autofit/>
          </a:bodyPr>
          <a:lstStyle/>
          <a:p>
            <a:pPr algn="just"/>
            <a:r>
              <a:rPr lang="en-US" dirty="0" smtClean="0">
                <a:latin typeface="Times New Roman" pitchFamily="18" charset="0"/>
                <a:cs typeface="Times New Roman" pitchFamily="18" charset="0"/>
              </a:rPr>
              <a:t>The process takes place at constant volume </a:t>
            </a:r>
            <a:r>
              <a:rPr lang="en-US" i="1" dirty="0" smtClean="0">
                <a:latin typeface="Times New Roman" pitchFamily="18" charset="0"/>
                <a:cs typeface="Times New Roman" pitchFamily="18" charset="0"/>
              </a:rPr>
              <a:t>i.e.</a:t>
            </a:r>
            <a:r>
              <a:rPr lang="en-US" dirty="0" smtClean="0">
                <a:latin typeface="Times New Roman" pitchFamily="18" charset="0"/>
                <a:cs typeface="Times New Roman" pitchFamily="18" charset="0"/>
              </a:rPr>
              <a:t> </a:t>
            </a:r>
            <a:r>
              <a:rPr lang="en-US" i="1" dirty="0" err="1" smtClean="0">
                <a:solidFill>
                  <a:srgbClr val="FF0000"/>
                </a:solidFill>
                <a:latin typeface="Times New Roman" pitchFamily="18" charset="0"/>
                <a:cs typeface="Times New Roman" pitchFamily="18" charset="0"/>
              </a:rPr>
              <a:t>dV</a:t>
            </a:r>
            <a:r>
              <a:rPr lang="en-US" i="1" dirty="0" smtClean="0">
                <a:solidFill>
                  <a:srgbClr val="FF0000"/>
                </a:solidFill>
                <a:latin typeface="Times New Roman" pitchFamily="18" charset="0"/>
                <a:cs typeface="Times New Roman" pitchFamily="18" charset="0"/>
              </a:rPr>
              <a:t> = 0</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 system can be a gas in cylinder with fixed piston. The relation between pressure and temperature is given by the Gay-</a:t>
            </a:r>
            <a:r>
              <a:rPr lang="en-US" dirty="0" err="1" smtClean="0">
                <a:latin typeface="Times New Roman" pitchFamily="18" charset="0"/>
                <a:cs typeface="Times New Roman" pitchFamily="18" charset="0"/>
              </a:rPr>
              <a:t>Lussac’c</a:t>
            </a:r>
            <a:r>
              <a:rPr lang="en-US" dirty="0" smtClean="0">
                <a:latin typeface="Times New Roman" pitchFamily="18" charset="0"/>
                <a:cs typeface="Times New Roman" pitchFamily="18" charset="0"/>
              </a:rPr>
              <a:t> law for ideal gases;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T</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T</a:t>
            </a:r>
            <a:r>
              <a:rPr lang="en-US" i="1"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The isochoric process is represented on the </a:t>
            </a:r>
            <a:r>
              <a:rPr lang="en-US" i="1" dirty="0" smtClean="0">
                <a:latin typeface="Times New Roman" pitchFamily="18" charset="0"/>
                <a:cs typeface="Times New Roman" pitchFamily="18" charset="0"/>
              </a:rPr>
              <a:t>p-v</a:t>
            </a:r>
            <a:r>
              <a:rPr lang="en-US" dirty="0" smtClean="0">
                <a:latin typeface="Times New Roman" pitchFamily="18" charset="0"/>
                <a:cs typeface="Times New Roman" pitchFamily="18" charset="0"/>
              </a:rPr>
              <a:t> diagram as a straight line parallel to the axis of pressure.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Cyclic process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dirty="0" smtClean="0">
                <a:solidFill>
                  <a:srgbClr val="FF0000"/>
                </a:solidFill>
              </a:rPr>
              <a:t>When a system returns to its original state after completing a series of changes</a:t>
            </a:r>
            <a:r>
              <a:rPr lang="en-GB" dirty="0" smtClean="0"/>
              <a:t>, then it is known that a cycle is completed. </a:t>
            </a:r>
          </a:p>
          <a:p>
            <a:pPr algn="just"/>
            <a:r>
              <a:rPr lang="en-US" dirty="0" smtClean="0"/>
              <a:t>The </a:t>
            </a:r>
            <a:r>
              <a:rPr lang="en-US" dirty="0" smtClean="0">
                <a:solidFill>
                  <a:srgbClr val="7030A0"/>
                </a:solidFill>
              </a:rPr>
              <a:t>net work </a:t>
            </a:r>
            <a:r>
              <a:rPr lang="en-US" dirty="0" smtClean="0"/>
              <a:t>done during the cyclic process is the </a:t>
            </a:r>
            <a:r>
              <a:rPr lang="en-US" dirty="0" smtClean="0">
                <a:solidFill>
                  <a:srgbClr val="C00000"/>
                </a:solidFill>
              </a:rPr>
              <a:t>summation of the values of work of every individual process</a:t>
            </a:r>
            <a:r>
              <a:rPr lang="en-US" dirty="0" smtClean="0"/>
              <a:t>. The net work is the area of the circle of </a:t>
            </a:r>
            <a:r>
              <a:rPr lang="en-US" i="1" dirty="0" smtClean="0"/>
              <a:t>p-v</a:t>
            </a:r>
            <a:r>
              <a:rPr lang="en-US" dirty="0" smtClean="0"/>
              <a:t> diagram.</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7106"/>
          </a:xfrm>
        </p:spPr>
        <p:txBody>
          <a:bodyPr>
            <a:normAutofit fontScale="90000"/>
          </a:bodyPr>
          <a:lstStyle/>
          <a:p>
            <a:pPr algn="just"/>
            <a:r>
              <a:rPr lang="en-GB" sz="3600" b="1" dirty="0" smtClean="0"/>
              <a:t>Path</a:t>
            </a:r>
            <a:r>
              <a:rPr lang="en-GB" sz="2700" dirty="0" smtClean="0"/>
              <a:t/>
            </a:r>
            <a:br>
              <a:rPr lang="en-GB" sz="2700" dirty="0" smtClean="0"/>
            </a:br>
            <a:r>
              <a:rPr lang="en-US" sz="2700" dirty="0" smtClean="0"/>
              <a:t>A sequence of steps starting from the </a:t>
            </a:r>
            <a:r>
              <a:rPr lang="en-US" sz="2700" dirty="0" smtClean="0">
                <a:solidFill>
                  <a:srgbClr val="FF0000"/>
                </a:solidFill>
              </a:rPr>
              <a:t>initial state </a:t>
            </a:r>
            <a:r>
              <a:rPr lang="en-US" sz="2700" dirty="0" smtClean="0"/>
              <a:t>to various </a:t>
            </a:r>
            <a:r>
              <a:rPr lang="en-US" sz="2700" dirty="0" smtClean="0">
                <a:solidFill>
                  <a:srgbClr val="00B050"/>
                </a:solidFill>
              </a:rPr>
              <a:t>intermediate states </a:t>
            </a:r>
            <a:r>
              <a:rPr lang="en-US" sz="2700" dirty="0" smtClean="0"/>
              <a:t>and then to the </a:t>
            </a:r>
            <a:r>
              <a:rPr lang="en-US" sz="2700" dirty="0" smtClean="0">
                <a:solidFill>
                  <a:srgbClr val="FF0000"/>
                </a:solidFill>
              </a:rPr>
              <a:t>final state </a:t>
            </a:r>
            <a:r>
              <a:rPr lang="en-US" sz="2700" dirty="0" smtClean="0"/>
              <a:t>represents the path of thermodynamics process. This Figure illustrates a thermodynamic process (heating of a liquid) through different paths</a:t>
            </a: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1000100" y="2910548"/>
            <a:ext cx="7000924" cy="3233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Thermodynamics functions</a:t>
            </a:r>
            <a:r>
              <a:rPr lang="en-GB" sz="3200" dirty="0" smtClean="0"/>
              <a:t/>
            </a:r>
            <a:br>
              <a:rPr lang="en-GB" sz="3200" dirty="0" smtClean="0"/>
            </a:br>
            <a:endParaRPr lang="en-GB" sz="3200" dirty="0"/>
          </a:p>
        </p:txBody>
      </p:sp>
      <p:sp>
        <p:nvSpPr>
          <p:cNvPr id="3" name="Content Placeholder 2"/>
          <p:cNvSpPr>
            <a:spLocks noGrp="1"/>
          </p:cNvSpPr>
          <p:nvPr>
            <p:ph idx="1"/>
          </p:nvPr>
        </p:nvSpPr>
        <p:spPr>
          <a:xfrm>
            <a:off x="457200" y="1000108"/>
            <a:ext cx="8229600" cy="5572164"/>
          </a:xfrm>
        </p:spPr>
        <p:txBody>
          <a:bodyPr>
            <a:normAutofit fontScale="92500" lnSpcReduction="20000"/>
          </a:bodyPr>
          <a:lstStyle/>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thermodynamics properties </a:t>
            </a:r>
            <a:r>
              <a:rPr lang="en-US" dirty="0" smtClean="0">
                <a:latin typeface="Times New Roman" pitchFamily="18" charset="0"/>
                <a:cs typeface="Times New Roman" pitchFamily="18" charset="0"/>
              </a:rPr>
              <a:t>which changed due to thermodynamics process are known as </a:t>
            </a:r>
            <a:r>
              <a:rPr lang="en-US" dirty="0" smtClean="0">
                <a:solidFill>
                  <a:srgbClr val="FF0000"/>
                </a:solidFill>
                <a:latin typeface="Times New Roman" pitchFamily="18" charset="0"/>
                <a:cs typeface="Times New Roman" pitchFamily="18" charset="0"/>
              </a:rPr>
              <a:t>thermodynamics functions</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variation of the thermodynamic functions </a:t>
            </a:r>
            <a:r>
              <a:rPr lang="en-US" dirty="0" smtClean="0">
                <a:solidFill>
                  <a:schemeClr val="accent6"/>
                </a:solidFill>
                <a:latin typeface="Times New Roman" pitchFamily="18" charset="0"/>
                <a:cs typeface="Times New Roman" pitchFamily="18" charset="0"/>
              </a:rPr>
              <a:t>may be independent or dependent on the path of the process</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If the function is dependent on the path of the process, then it called </a:t>
            </a:r>
            <a:r>
              <a:rPr lang="en-US" dirty="0" smtClean="0">
                <a:solidFill>
                  <a:srgbClr val="C00000"/>
                </a:solidFill>
                <a:latin typeface="Times New Roman" pitchFamily="18" charset="0"/>
                <a:cs typeface="Times New Roman" pitchFamily="18" charset="0"/>
              </a:rPr>
              <a:t>path function</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On the other hand, </a:t>
            </a:r>
            <a:r>
              <a:rPr lang="en-US" dirty="0" smtClean="0">
                <a:solidFill>
                  <a:srgbClr val="00B050"/>
                </a:solidFill>
                <a:latin typeface="Times New Roman" pitchFamily="18" charset="0"/>
                <a:cs typeface="Times New Roman" pitchFamily="18" charset="0"/>
              </a:rPr>
              <a:t>the function which is independent on the path is called state function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Thus, the change of </a:t>
            </a:r>
            <a:r>
              <a:rPr lang="en-US" dirty="0" smtClean="0">
                <a:solidFill>
                  <a:srgbClr val="C00000"/>
                </a:solidFill>
                <a:latin typeface="Times New Roman" pitchFamily="18" charset="0"/>
                <a:cs typeface="Times New Roman" pitchFamily="18" charset="0"/>
              </a:rPr>
              <a:t>state function depends only on the initial and final states regardless the different paths may be present between them</a:t>
            </a:r>
            <a:r>
              <a:rPr lang="en-US"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45719"/>
          </a:xfrm>
        </p:spPr>
        <p:txBody>
          <a:bodyPr>
            <a:noAutofit/>
          </a:bodyPr>
          <a:lstStyle/>
          <a:p>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b="1" dirty="0" smtClean="0"/>
              <a:t>2. Quantum mechanics:</a:t>
            </a:r>
            <a:r>
              <a:rPr lang="en-GB" sz="3200" dirty="0" smtClean="0"/>
              <a:t/>
            </a:r>
            <a:br>
              <a:rPr lang="en-GB" sz="3200" dirty="0" smtClean="0"/>
            </a:br>
            <a:r>
              <a:rPr lang="en-GB" sz="3200" dirty="0"/>
              <a:t/>
            </a:r>
            <a:br>
              <a:rPr lang="en-GB" sz="3200" dirty="0"/>
            </a:br>
            <a:r>
              <a:rPr lang="en-GB" sz="2800" dirty="0" smtClean="0"/>
              <a:t>It </a:t>
            </a:r>
            <a:r>
              <a:rPr lang="en-GB" sz="2800" dirty="0"/>
              <a:t>deals with </a:t>
            </a:r>
            <a:r>
              <a:rPr lang="en-GB" sz="2800" b="1" dirty="0" err="1"/>
              <a:t>nanoscopic</a:t>
            </a:r>
            <a:r>
              <a:rPr lang="en-GB" sz="2800" b="1" dirty="0"/>
              <a:t> properties</a:t>
            </a:r>
            <a:r>
              <a:rPr lang="en-GB" sz="2800" dirty="0"/>
              <a:t>, i.e., </a:t>
            </a:r>
            <a:r>
              <a:rPr lang="en-GB" sz="2800" dirty="0" smtClean="0"/>
              <a:t>length scales </a:t>
            </a:r>
            <a:r>
              <a:rPr lang="en-GB" sz="2800" dirty="0"/>
              <a:t>on the order of 10</a:t>
            </a:r>
            <a:r>
              <a:rPr lang="en-GB" sz="2800" baseline="30000" dirty="0"/>
              <a:t>−9</a:t>
            </a:r>
            <a:r>
              <a:rPr lang="en-GB" sz="2800" dirty="0"/>
              <a:t> m. </a:t>
            </a:r>
            <a:r>
              <a:rPr lang="en-GB" sz="2800" dirty="0" smtClean="0"/>
              <a:t>Quantum mechanics </a:t>
            </a:r>
            <a:r>
              <a:rPr lang="en-GB" sz="2800" dirty="0"/>
              <a:t>gives rise to concepts such as the particle-wave duality, which states that all </a:t>
            </a:r>
            <a:r>
              <a:rPr lang="en-GB" sz="2800" b="1" dirty="0" smtClean="0"/>
              <a:t>energy and </a:t>
            </a:r>
            <a:r>
              <a:rPr lang="en-GB" sz="2800" b="1" dirty="0"/>
              <a:t>all matter behaves both like a wave and like a particle</a:t>
            </a:r>
            <a:r>
              <a:rPr lang="en-GB" sz="2800" dirty="0"/>
              <a:t>. It tells us that energy </a:t>
            </a:r>
            <a:r>
              <a:rPr lang="en-GB" sz="2800" dirty="0" smtClean="0"/>
              <a:t>and other </a:t>
            </a:r>
            <a:r>
              <a:rPr lang="en-GB" sz="2800" dirty="0"/>
              <a:t>quantities are not continuous, but </a:t>
            </a:r>
            <a:r>
              <a:rPr lang="en-GB" sz="2800" dirty="0" err="1" smtClean="0"/>
              <a:t>discrete.Quantum</a:t>
            </a:r>
            <a:r>
              <a:rPr lang="en-GB" sz="2800" dirty="0" smtClean="0"/>
              <a:t> </a:t>
            </a:r>
            <a:r>
              <a:rPr lang="en-GB" sz="2800" dirty="0"/>
              <a:t>chemistry typically deals with solving the </a:t>
            </a:r>
            <a:r>
              <a:rPr lang="en-GB" sz="2800" dirty="0" smtClean="0"/>
              <a:t>Schrodinger equation </a:t>
            </a:r>
            <a:r>
              <a:rPr lang="en-GB" sz="2800" dirty="0"/>
              <a:t>for single molecules, giving </a:t>
            </a:r>
            <a:r>
              <a:rPr lang="en-GB" sz="2800" dirty="0" smtClean="0"/>
              <a:t>Therefore</a:t>
            </a:r>
            <a:r>
              <a:rPr lang="en-GB" sz="2800" dirty="0"/>
              <a:t>, quantum mechanics is limited to isolated molecules </a:t>
            </a:r>
            <a:r>
              <a:rPr lang="en-GB" sz="2800" dirty="0" smtClean="0"/>
              <a:t>or perfect </a:t>
            </a:r>
            <a:r>
              <a:rPr lang="en-GB" sz="2800" dirty="0"/>
              <a:t>crystals, usually at absolute zero temperature. Hence, quantum mechanics does </a:t>
            </a:r>
            <a:r>
              <a:rPr lang="en-GB" sz="2800" dirty="0" smtClean="0"/>
              <a:t>not tell </a:t>
            </a:r>
            <a:r>
              <a:rPr lang="en-GB" sz="2800" dirty="0"/>
              <a:t>us anything about the thermodynamics of a macroscopic system.</a:t>
            </a:r>
            <a:r>
              <a:rPr lang="en-GB" sz="3200" dirty="0"/>
              <a:t/>
            </a:r>
            <a:br>
              <a:rPr lang="en-GB" sz="3200" dirty="0"/>
            </a:br>
            <a:endParaRPr lang="en-GB" sz="3200" dirty="0"/>
          </a:p>
        </p:txBody>
      </p:sp>
      <p:sp>
        <p:nvSpPr>
          <p:cNvPr id="6" name="Content Placeholder 5"/>
          <p:cNvSpPr>
            <a:spLocks noGrp="1"/>
          </p:cNvSpPr>
          <p:nvPr>
            <p:ph idx="1"/>
          </p:nvPr>
        </p:nvSpPr>
        <p:spPr>
          <a:xfrm>
            <a:off x="457200" y="1071546"/>
            <a:ext cx="8229600" cy="5572164"/>
          </a:xfrm>
        </p:spPr>
        <p:txBody>
          <a:bodyPr/>
          <a:lstStyle/>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Illustration of state function</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2984"/>
            <a:ext cx="8229600" cy="5572164"/>
          </a:xfrm>
        </p:spPr>
        <p:txBody>
          <a:bodyPr>
            <a:normAutofit fontScale="62500" lnSpcReduction="20000"/>
          </a:bodyPr>
          <a:lstStyle/>
          <a:p>
            <a:pPr algn="just"/>
            <a:r>
              <a:rPr lang="en-US" sz="4500" dirty="0" smtClean="0">
                <a:latin typeface="Times New Roman" pitchFamily="18" charset="0"/>
                <a:cs typeface="Times New Roman" pitchFamily="18" charset="0"/>
              </a:rPr>
              <a:t>Consider an ideal gas. The volume of gas depends on both temperature and pressure. Thus, volume is a function of temperature and pressure and we can write: </a:t>
            </a:r>
            <a:r>
              <a:rPr lang="en-US" sz="4500" i="1" dirty="0" smtClean="0">
                <a:latin typeface="Times New Roman" pitchFamily="18" charset="0"/>
                <a:cs typeface="Times New Roman" pitchFamily="18" charset="0"/>
              </a:rPr>
              <a:t>V</a:t>
            </a:r>
            <a:r>
              <a:rPr lang="en-US" sz="4500" dirty="0" smtClean="0">
                <a:latin typeface="Times New Roman" pitchFamily="18" charset="0"/>
                <a:cs typeface="Times New Roman" pitchFamily="18" charset="0"/>
              </a:rPr>
              <a:t> = </a:t>
            </a:r>
            <a:r>
              <a:rPr lang="en-US" sz="4500" i="1" dirty="0" smtClean="0">
                <a:latin typeface="Times New Roman" pitchFamily="18" charset="0"/>
                <a:cs typeface="Times New Roman" pitchFamily="18" charset="0"/>
              </a:rPr>
              <a:t>f</a:t>
            </a:r>
            <a:r>
              <a:rPr lang="en-US" sz="4500"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T, P</a:t>
            </a:r>
            <a:r>
              <a:rPr lang="en-US" sz="4500" dirty="0" smtClean="0">
                <a:latin typeface="Times New Roman" pitchFamily="18" charset="0"/>
                <a:cs typeface="Times New Roman" pitchFamily="18" charset="0"/>
              </a:rPr>
              <a:t>)</a:t>
            </a:r>
            <a:endParaRPr lang="en-GB" sz="4500" dirty="0" smtClean="0">
              <a:latin typeface="Times New Roman" pitchFamily="18" charset="0"/>
              <a:cs typeface="Times New Roman" pitchFamily="18" charset="0"/>
            </a:endParaRPr>
          </a:p>
          <a:p>
            <a:pPr algn="just"/>
            <a:r>
              <a:rPr lang="en-US" sz="4500" dirty="0" smtClean="0">
                <a:latin typeface="Times New Roman" pitchFamily="18" charset="0"/>
                <a:cs typeface="Times New Roman" pitchFamily="18" charset="0"/>
              </a:rPr>
              <a:t>Volume is known as dependent variable, while both </a:t>
            </a:r>
            <a:r>
              <a:rPr lang="en-US" sz="4500" i="1" dirty="0" smtClean="0">
                <a:latin typeface="Times New Roman" pitchFamily="18" charset="0"/>
                <a:cs typeface="Times New Roman" pitchFamily="18" charset="0"/>
              </a:rPr>
              <a:t>T</a:t>
            </a:r>
            <a:r>
              <a:rPr lang="en-US" sz="4500" dirty="0" smtClean="0">
                <a:latin typeface="Times New Roman" pitchFamily="18" charset="0"/>
                <a:cs typeface="Times New Roman" pitchFamily="18" charset="0"/>
              </a:rPr>
              <a:t> and </a:t>
            </a:r>
            <a:r>
              <a:rPr lang="en-US" sz="4500" i="1" dirty="0" smtClean="0">
                <a:latin typeface="Times New Roman" pitchFamily="18" charset="0"/>
                <a:cs typeface="Times New Roman" pitchFamily="18" charset="0"/>
              </a:rPr>
              <a:t>P</a:t>
            </a:r>
            <a:r>
              <a:rPr lang="en-US" sz="4500" dirty="0" smtClean="0">
                <a:latin typeface="Times New Roman" pitchFamily="18" charset="0"/>
                <a:cs typeface="Times New Roman" pitchFamily="18" charset="0"/>
              </a:rPr>
              <a:t> are independent ones. </a:t>
            </a:r>
          </a:p>
          <a:p>
            <a:pPr algn="just"/>
            <a:r>
              <a:rPr lang="en-US" sz="4500" dirty="0" smtClean="0">
                <a:latin typeface="Times New Roman" pitchFamily="18" charset="0"/>
                <a:cs typeface="Times New Roman" pitchFamily="18" charset="0"/>
              </a:rPr>
              <a:t>Now, the value of </a:t>
            </a:r>
            <a:r>
              <a:rPr lang="en-US" sz="4500" i="1" dirty="0" smtClean="0">
                <a:latin typeface="Times New Roman" pitchFamily="18" charset="0"/>
                <a:cs typeface="Times New Roman" pitchFamily="18" charset="0"/>
              </a:rPr>
              <a:t>V</a:t>
            </a:r>
            <a:r>
              <a:rPr lang="en-US" sz="4500" dirty="0" smtClean="0">
                <a:latin typeface="Times New Roman" pitchFamily="18" charset="0"/>
                <a:cs typeface="Times New Roman" pitchFamily="18" charset="0"/>
              </a:rPr>
              <a:t> could be estimated if its rate of change with respect to both </a:t>
            </a:r>
            <a:r>
              <a:rPr lang="en-US" sz="4500" i="1" dirty="0" smtClean="0">
                <a:latin typeface="Times New Roman" pitchFamily="18" charset="0"/>
                <a:cs typeface="Times New Roman" pitchFamily="18" charset="0"/>
              </a:rPr>
              <a:t>T</a:t>
            </a:r>
            <a:r>
              <a:rPr lang="en-US" sz="4500" dirty="0" smtClean="0">
                <a:latin typeface="Times New Roman" pitchFamily="18" charset="0"/>
                <a:cs typeface="Times New Roman" pitchFamily="18" charset="0"/>
              </a:rPr>
              <a:t> &amp; </a:t>
            </a:r>
            <a:r>
              <a:rPr lang="en-US" sz="4500" i="1" dirty="0" smtClean="0">
                <a:latin typeface="Times New Roman" pitchFamily="18" charset="0"/>
                <a:cs typeface="Times New Roman" pitchFamily="18" charset="0"/>
              </a:rPr>
              <a:t>P </a:t>
            </a:r>
            <a:r>
              <a:rPr lang="en-US" sz="4500" dirty="0" smtClean="0">
                <a:latin typeface="Times New Roman" pitchFamily="18" charset="0"/>
                <a:cs typeface="Times New Roman" pitchFamily="18" charset="0"/>
              </a:rPr>
              <a:t>(derivative) is known. </a:t>
            </a:r>
          </a:p>
          <a:p>
            <a:pPr algn="just"/>
            <a:r>
              <a:rPr lang="en-US" sz="4500" dirty="0" smtClean="0">
                <a:latin typeface="Times New Roman" pitchFamily="18" charset="0"/>
                <a:cs typeface="Times New Roman" pitchFamily="18" charset="0"/>
              </a:rPr>
              <a:t>It should be noticed that, the derivative of </a:t>
            </a:r>
            <a:r>
              <a:rPr lang="en-US" sz="4500" i="1" dirty="0" smtClean="0">
                <a:latin typeface="Times New Roman" pitchFamily="18" charset="0"/>
                <a:cs typeface="Times New Roman" pitchFamily="18" charset="0"/>
              </a:rPr>
              <a:t>V</a:t>
            </a:r>
            <a:r>
              <a:rPr lang="en-US" sz="4500" dirty="0" smtClean="0">
                <a:latin typeface="Times New Roman" pitchFamily="18" charset="0"/>
                <a:cs typeface="Times New Roman" pitchFamily="18" charset="0"/>
              </a:rPr>
              <a:t> with respect to an independent variable must be determined while the other independent variable is kept constant. Thus, the derivatives of </a:t>
            </a:r>
            <a:r>
              <a:rPr lang="en-US" sz="4500" i="1" dirty="0" smtClean="0">
                <a:latin typeface="Times New Roman" pitchFamily="18" charset="0"/>
                <a:cs typeface="Times New Roman" pitchFamily="18" charset="0"/>
              </a:rPr>
              <a:t>V</a:t>
            </a:r>
            <a:r>
              <a:rPr lang="en-US" sz="4500" dirty="0" smtClean="0">
                <a:latin typeface="Times New Roman" pitchFamily="18" charset="0"/>
                <a:cs typeface="Times New Roman" pitchFamily="18" charset="0"/>
              </a:rPr>
              <a:t> with respect to </a:t>
            </a:r>
            <a:r>
              <a:rPr lang="en-US" sz="4500" i="1" dirty="0" smtClean="0">
                <a:latin typeface="Times New Roman" pitchFamily="18" charset="0"/>
                <a:cs typeface="Times New Roman" pitchFamily="18" charset="0"/>
              </a:rPr>
              <a:t>T</a:t>
            </a:r>
            <a:r>
              <a:rPr lang="en-US" sz="4500" dirty="0" smtClean="0">
                <a:latin typeface="Times New Roman" pitchFamily="18" charset="0"/>
                <a:cs typeface="Times New Roman" pitchFamily="18" charset="0"/>
              </a:rPr>
              <a:t> and </a:t>
            </a:r>
            <a:r>
              <a:rPr lang="en-US" sz="4500" i="1" dirty="0" smtClean="0">
                <a:latin typeface="Times New Roman" pitchFamily="18" charset="0"/>
                <a:cs typeface="Times New Roman" pitchFamily="18" charset="0"/>
              </a:rPr>
              <a:t>P</a:t>
            </a:r>
            <a:r>
              <a:rPr lang="en-US" sz="4500" dirty="0" smtClean="0">
                <a:latin typeface="Times New Roman" pitchFamily="18" charset="0"/>
                <a:cs typeface="Times New Roman" pitchFamily="18" charset="0"/>
              </a:rPr>
              <a:t> are:</a:t>
            </a:r>
          </a:p>
          <a:p>
            <a:pPr algn="just">
              <a:buNone/>
            </a:pPr>
            <a:r>
              <a:rPr lang="en-US" sz="4500" dirty="0" smtClean="0">
                <a:latin typeface="Times New Roman" pitchFamily="18" charset="0"/>
                <a:cs typeface="Times New Roman" pitchFamily="18" charset="0"/>
              </a:rPr>
              <a:t>   		</a:t>
            </a:r>
            <a:endParaRPr lang="en-GB" sz="4500"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GB" dirty="0"/>
          </a:p>
        </p:txBody>
      </p:sp>
      <p:sp>
        <p:nvSpPr>
          <p:cNvPr id="3" name="Content Placeholder 2"/>
          <p:cNvSpPr>
            <a:spLocks noGrp="1"/>
          </p:cNvSpPr>
          <p:nvPr>
            <p:ph idx="1"/>
          </p:nvPr>
        </p:nvSpPr>
        <p:spPr/>
        <p:txBody>
          <a:bodyPr/>
          <a:lstStyle/>
          <a:p>
            <a:pPr algn="just">
              <a:buNone/>
            </a:pPr>
            <a:r>
              <a:rPr lang="en-US" sz="2800" dirty="0" smtClean="0">
                <a:latin typeface="Times New Roman" pitchFamily="18" charset="0"/>
                <a:cs typeface="Times New Roman" pitchFamily="18" charset="0"/>
              </a:rPr>
              <a:t>If the derivative value is </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ve</a:t>
            </a:r>
            <a:r>
              <a:rPr lang="en-US" sz="2800" dirty="0" smtClean="0">
                <a:latin typeface="Times New Roman" pitchFamily="18" charset="0"/>
                <a:cs typeface="Times New Roman" pitchFamily="18" charset="0"/>
              </a:rPr>
              <a:t>, then we have an </a:t>
            </a:r>
            <a:r>
              <a:rPr lang="en-US" sz="2800" dirty="0" smtClean="0">
                <a:solidFill>
                  <a:srgbClr val="FF0000"/>
                </a:solidFill>
                <a:latin typeface="Times New Roman" pitchFamily="18" charset="0"/>
                <a:cs typeface="Times New Roman" pitchFamily="18" charset="0"/>
              </a:rPr>
              <a:t>increasing rate</a:t>
            </a:r>
            <a:r>
              <a:rPr lang="en-US" sz="2800" dirty="0" smtClean="0">
                <a:latin typeface="Times New Roman" pitchFamily="18" charset="0"/>
                <a:cs typeface="Times New Roman" pitchFamily="18" charset="0"/>
              </a:rPr>
              <a:t>, while decreasing rate is correlated with –</a:t>
            </a:r>
            <a:r>
              <a:rPr lang="en-US" sz="2800" dirty="0" err="1" smtClean="0">
                <a:latin typeface="Times New Roman" pitchFamily="18" charset="0"/>
                <a:cs typeface="Times New Roman" pitchFamily="18" charset="0"/>
              </a:rPr>
              <a:t>ve</a:t>
            </a:r>
            <a:r>
              <a:rPr lang="en-US" sz="2800" dirty="0" smtClean="0">
                <a:latin typeface="Times New Roman" pitchFamily="18" charset="0"/>
                <a:cs typeface="Times New Roman" pitchFamily="18" charset="0"/>
              </a:rPr>
              <a:t> derivative values. </a:t>
            </a:r>
            <a:endParaRPr lang="en-GB"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049" name="Object 1"/>
          <p:cNvGraphicFramePr>
            <a:graphicFrameLocks noChangeAspect="1"/>
          </p:cNvGraphicFramePr>
          <p:nvPr/>
        </p:nvGraphicFramePr>
        <p:xfrm>
          <a:off x="2357422" y="428604"/>
          <a:ext cx="1500198" cy="804865"/>
        </p:xfrm>
        <a:graphic>
          <a:graphicData uri="http://schemas.openxmlformats.org/presentationml/2006/ole">
            <p:oleObj spid="_x0000_s2049" name="Equation" r:id="rId3" imgW="469696" imgH="444307" progId="Equation.3">
              <p:embed/>
            </p:oleObj>
          </a:graphicData>
        </a:graphic>
      </p:graphicFrame>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051" name="Object 3"/>
          <p:cNvGraphicFramePr>
            <a:graphicFrameLocks noChangeAspect="1"/>
          </p:cNvGraphicFramePr>
          <p:nvPr/>
        </p:nvGraphicFramePr>
        <p:xfrm>
          <a:off x="4857752" y="357166"/>
          <a:ext cx="1571636" cy="1000132"/>
        </p:xfrm>
        <a:graphic>
          <a:graphicData uri="http://schemas.openxmlformats.org/presentationml/2006/ole">
            <p:oleObj spid="_x0000_s2051" name="Equation" r:id="rId4" imgW="469800" imgH="444240"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1"/>
            <a:ext cx="8229600" cy="3328998"/>
          </a:xfrm>
        </p:spPr>
        <p:txBody>
          <a:bodyPr/>
          <a:lstStyle/>
          <a:p>
            <a:pPr>
              <a:buNone/>
            </a:pPr>
            <a:r>
              <a:rPr lang="en-US" dirty="0" smtClean="0"/>
              <a:t>Then, the total differential of function (</a:t>
            </a:r>
            <a:r>
              <a:rPr lang="en-US" i="1" dirty="0" smtClean="0"/>
              <a:t>V</a:t>
            </a:r>
            <a:r>
              <a:rPr lang="en-US" dirty="0" smtClean="0"/>
              <a:t>) is:</a:t>
            </a:r>
            <a:endParaRPr lang="en-GB" dirty="0" smtClean="0"/>
          </a:p>
          <a:p>
            <a:pPr>
              <a:buNone/>
            </a:pPr>
            <a:endParaRPr lang="en-GB"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8369" name="Object 1"/>
          <p:cNvGraphicFramePr>
            <a:graphicFrameLocks noChangeAspect="1"/>
          </p:cNvGraphicFramePr>
          <p:nvPr/>
        </p:nvGraphicFramePr>
        <p:xfrm>
          <a:off x="1214414" y="285728"/>
          <a:ext cx="2143140" cy="1019179"/>
        </p:xfrm>
        <a:graphic>
          <a:graphicData uri="http://schemas.openxmlformats.org/presentationml/2006/ole">
            <p:oleObj spid="_x0000_s58369" name="Equation" r:id="rId3" imgW="1040948" imgH="444307" progId="Equation.3">
              <p:embed/>
            </p:oleObj>
          </a:graphicData>
        </a:graphic>
      </p:graphicFrame>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8371" name="Object 3"/>
          <p:cNvGraphicFramePr>
            <a:graphicFrameLocks noChangeAspect="1"/>
          </p:cNvGraphicFramePr>
          <p:nvPr/>
        </p:nvGraphicFramePr>
        <p:xfrm>
          <a:off x="4286248" y="285728"/>
          <a:ext cx="2143140" cy="1000132"/>
        </p:xfrm>
        <a:graphic>
          <a:graphicData uri="http://schemas.openxmlformats.org/presentationml/2006/ole">
            <p:oleObj spid="_x0000_s58371" name="Equation" r:id="rId4" imgW="1028254" imgH="444307" progId="Equation.3">
              <p:embed/>
            </p:oleObj>
          </a:graphicData>
        </a:graphic>
      </p:graphicFrame>
      <p:sp>
        <p:nvSpPr>
          <p:cNvPr id="583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8373" name="Object 5"/>
          <p:cNvGraphicFramePr>
            <a:graphicFrameLocks noChangeAspect="1"/>
          </p:cNvGraphicFramePr>
          <p:nvPr/>
        </p:nvGraphicFramePr>
        <p:xfrm>
          <a:off x="1285852" y="2143116"/>
          <a:ext cx="6500858" cy="1857388"/>
        </p:xfrm>
        <a:graphic>
          <a:graphicData uri="http://schemas.openxmlformats.org/presentationml/2006/ole">
            <p:oleObj spid="_x0000_s58373" name="Equation" r:id="rId5" imgW="1815312" imgH="444307" progId="Equation.3">
              <p:embed/>
            </p:oleObj>
          </a:graphicData>
        </a:graphic>
      </p:graphicFrame>
      <p:sp>
        <p:nvSpPr>
          <p:cNvPr id="10" name="Rectangle 9"/>
          <p:cNvSpPr/>
          <p:nvPr/>
        </p:nvSpPr>
        <p:spPr>
          <a:xfrm>
            <a:off x="928662" y="4071942"/>
            <a:ext cx="7143800" cy="1384995"/>
          </a:xfrm>
          <a:prstGeom prst="rect">
            <a:avLst/>
          </a:prstGeom>
        </p:spPr>
        <p:txBody>
          <a:bodyPr wrap="square">
            <a:spAutoFit/>
          </a:bodyPr>
          <a:lstStyle/>
          <a:p>
            <a:r>
              <a:rPr lang="en-US" sz="2800" dirty="0" smtClean="0">
                <a:latin typeface="Times New Roman" pitchFamily="18" charset="0"/>
                <a:cs typeface="Times New Roman" pitchFamily="18" charset="0"/>
              </a:rPr>
              <a:t>In the last equation, the sequence of change of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and </a:t>
            </a: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 does not matter and not affect the value of </a:t>
            </a:r>
            <a:r>
              <a:rPr lang="en-US" sz="2800" i="1" dirty="0" err="1" smtClean="0">
                <a:latin typeface="Times New Roman" pitchFamily="18" charset="0"/>
                <a:cs typeface="Times New Roman" pitchFamily="18" charset="0"/>
              </a:rPr>
              <a:t>dV</a:t>
            </a:r>
            <a:r>
              <a:rPr lang="en-US" sz="2800" dirty="0" smtClean="0">
                <a:latin typeface="Times New Roman" pitchFamily="18" charset="0"/>
                <a:cs typeface="Times New Roman" pitchFamily="18" charset="0"/>
              </a:rPr>
              <a:t>.</a:t>
            </a:r>
            <a:endParaRPr lang="en-GB"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State of equilibrium</a:t>
            </a:r>
            <a:r>
              <a:rPr lang="en-GB" dirty="0" smtClean="0"/>
              <a:t/>
            </a:r>
            <a:br>
              <a:rPr lang="en-GB" dirty="0" smtClean="0"/>
            </a:br>
            <a:endParaRPr lang="en-GB" dirty="0"/>
          </a:p>
        </p:txBody>
      </p:sp>
      <p:sp>
        <p:nvSpPr>
          <p:cNvPr id="3" name="Content Placeholder 2"/>
          <p:cNvSpPr>
            <a:spLocks noGrp="1"/>
          </p:cNvSpPr>
          <p:nvPr>
            <p:ph idx="1"/>
          </p:nvPr>
        </p:nvSpPr>
        <p:spPr>
          <a:xfrm>
            <a:off x="214282" y="928670"/>
            <a:ext cx="8643998" cy="5197493"/>
          </a:xfrm>
        </p:spPr>
        <p:txBody>
          <a:bodyPr>
            <a:normAutofit/>
          </a:bodyPr>
          <a:lstStyle/>
          <a:p>
            <a:pPr algn="just"/>
            <a:r>
              <a:rPr lang="en-US" sz="2800" dirty="0" smtClean="0">
                <a:solidFill>
                  <a:srgbClr val="FF0000"/>
                </a:solidFill>
                <a:latin typeface="Times New Roman" pitchFamily="18" charset="0"/>
                <a:cs typeface="Times New Roman" pitchFamily="18" charset="0"/>
              </a:rPr>
              <a:t>Equilibrium is rest, balance or unchanged on macroscopic  scale</a:t>
            </a:r>
          </a:p>
          <a:p>
            <a:pPr algn="just"/>
            <a:r>
              <a:rPr lang="en-US" sz="2800" dirty="0" smtClean="0">
                <a:solidFill>
                  <a:srgbClr val="FF0000"/>
                </a:solidFill>
                <a:latin typeface="Times New Roman" pitchFamily="18" charset="0"/>
                <a:cs typeface="Times New Roman" pitchFamily="18" charset="0"/>
              </a:rPr>
              <a:t>Two conditions must be satisfied </a:t>
            </a:r>
            <a:r>
              <a:rPr lang="en-US" sz="2800" dirty="0" smtClean="0">
                <a:latin typeface="Times New Roman" pitchFamily="18" charset="0"/>
                <a:cs typeface="Times New Roman" pitchFamily="18" charset="0"/>
              </a:rPr>
              <a:t>by the system to be in equilibrium. </a:t>
            </a:r>
            <a:r>
              <a:rPr lang="en-US" sz="2800" b="1" dirty="0" smtClean="0">
                <a:solidFill>
                  <a:schemeClr val="accent2"/>
                </a:solidFill>
                <a:latin typeface="Times New Roman" pitchFamily="18" charset="0"/>
                <a:cs typeface="Times New Roman" pitchFamily="18" charset="0"/>
              </a:rPr>
              <a:t>Firstly</a:t>
            </a:r>
            <a:r>
              <a:rPr lang="en-US" sz="2800" dirty="0" smtClean="0">
                <a:solidFill>
                  <a:schemeClr val="accent2"/>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there is no change in the macroscopic properties of the system with time</a:t>
            </a:r>
            <a:r>
              <a:rPr lang="en-US" sz="2800" dirty="0" smtClean="0">
                <a:latin typeface="Times New Roman" pitchFamily="18" charset="0"/>
                <a:cs typeface="Times New Roman" pitchFamily="18" charset="0"/>
              </a:rPr>
              <a:t>. The macroscopic properties include those properties could be noticed by our senses, such as pressure, temperature, concentration…</a:t>
            </a:r>
            <a:r>
              <a:rPr lang="en-US" sz="2800" i="1" dirty="0" smtClean="0">
                <a:latin typeface="Times New Roman" pitchFamily="18" charset="0"/>
                <a:cs typeface="Times New Roman" pitchFamily="18" charset="0"/>
              </a:rPr>
              <a:t>etc.</a:t>
            </a:r>
            <a:r>
              <a:rPr lang="en-US" sz="2800" dirty="0" smtClean="0">
                <a:latin typeface="Times New Roman" pitchFamily="18" charset="0"/>
                <a:cs typeface="Times New Roman" pitchFamily="18" charset="0"/>
              </a:rPr>
              <a:t> </a:t>
            </a:r>
            <a:r>
              <a:rPr lang="en-US" sz="2800" b="1" dirty="0" smtClean="0">
                <a:solidFill>
                  <a:schemeClr val="accent2"/>
                </a:solidFill>
                <a:latin typeface="Times New Roman" pitchFamily="18" charset="0"/>
                <a:cs typeface="Times New Roman" pitchFamily="18" charset="0"/>
              </a:rPr>
              <a:t>secondly</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the system should be at rest by itself without any assistance of an external force</a:t>
            </a:r>
            <a:r>
              <a:rPr lang="en-US" sz="2800" dirty="0" smtClean="0">
                <a:latin typeface="Times New Roman" pitchFamily="18" charset="0"/>
                <a:cs typeface="Times New Roman" pitchFamily="18" charset="0"/>
              </a:rPr>
              <a:t>.</a:t>
            </a:r>
          </a:p>
          <a:p>
            <a:pPr algn="just"/>
            <a:r>
              <a:rPr lang="en-US" sz="2800" dirty="0" smtClean="0">
                <a:solidFill>
                  <a:srgbClr val="7030A0"/>
                </a:solidFill>
                <a:latin typeface="Times New Roman" pitchFamily="18" charset="0"/>
                <a:cs typeface="Times New Roman" pitchFamily="18" charset="0"/>
              </a:rPr>
              <a:t>If second is not satisfied, it will be in stationary state</a:t>
            </a:r>
            <a:endParaRPr lang="en-GB" sz="28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Types of Equilibrium</a:t>
            </a:r>
            <a:endParaRPr lang="en-GB" sz="3200" b="1" dirty="0"/>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The equilibrium may be mechanical </a:t>
            </a:r>
            <a:r>
              <a:rPr lang="en-US" sz="2800" i="1" dirty="0" smtClean="0">
                <a:latin typeface="Times New Roman" pitchFamily="18" charset="0"/>
                <a:cs typeface="Times New Roman" pitchFamily="18" charset="0"/>
              </a:rPr>
              <a:t>i.e.</a:t>
            </a:r>
            <a:r>
              <a:rPr lang="en-US" sz="2800" dirty="0" smtClean="0">
                <a:latin typeface="Times New Roman" pitchFamily="18" charset="0"/>
                <a:cs typeface="Times New Roman" pitchFamily="18" charset="0"/>
              </a:rPr>
              <a:t> the pressure is the same at all the parts in the system. </a:t>
            </a:r>
          </a:p>
          <a:p>
            <a:pPr algn="just"/>
            <a:r>
              <a:rPr lang="en-US" sz="2800" dirty="0" smtClean="0">
                <a:latin typeface="Times New Roman" pitchFamily="18" charset="0"/>
                <a:cs typeface="Times New Roman" pitchFamily="18" charset="0"/>
              </a:rPr>
              <a:t>It also may be thermal with the same temperature at all the system parts as well as its surroundings. </a:t>
            </a:r>
          </a:p>
          <a:p>
            <a:pPr algn="just"/>
            <a:r>
              <a:rPr lang="en-US" sz="2800" dirty="0" smtClean="0">
                <a:latin typeface="Times New Roman" pitchFamily="18" charset="0"/>
                <a:cs typeface="Times New Roman" pitchFamily="18" charset="0"/>
              </a:rPr>
              <a:t>In chemical equilibrium there is no net chemical reaction in the system.</a:t>
            </a:r>
            <a:endParaRPr lang="en-GB" sz="2800" dirty="0" smtClean="0">
              <a:latin typeface="Times New Roman" pitchFamily="18" charset="0"/>
              <a:cs typeface="Times New Roman" pitchFamily="18" charset="0"/>
            </a:endParaRPr>
          </a:p>
          <a:p>
            <a:pPr>
              <a:buNone/>
            </a:pP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Mechanical equilibrium</a:t>
            </a:r>
            <a:endParaRPr lang="en-GB" sz="3200" b="1" dirty="0"/>
          </a:p>
        </p:txBody>
      </p:sp>
      <p:pic>
        <p:nvPicPr>
          <p:cNvPr id="59394" name="Picture 2"/>
          <p:cNvPicPr>
            <a:picLocks noGrp="1" noChangeAspect="1" noChangeArrowheads="1"/>
          </p:cNvPicPr>
          <p:nvPr>
            <p:ph idx="1"/>
          </p:nvPr>
        </p:nvPicPr>
        <p:blipFill>
          <a:blip r:embed="rId2"/>
          <a:srcRect/>
          <a:stretch>
            <a:fillRect/>
          </a:stretch>
        </p:blipFill>
        <p:spPr bwMode="auto">
          <a:xfrm>
            <a:off x="1000100" y="1285860"/>
            <a:ext cx="6786610" cy="1500198"/>
          </a:xfrm>
          <a:prstGeom prst="rect">
            <a:avLst/>
          </a:prstGeom>
          <a:noFill/>
          <a:ln w="9525">
            <a:noFill/>
            <a:miter lim="800000"/>
            <a:headEnd/>
            <a:tailEnd/>
          </a:ln>
        </p:spPr>
      </p:pic>
      <p:sp>
        <p:nvSpPr>
          <p:cNvPr id="5" name="Rectangle 4"/>
          <p:cNvSpPr/>
          <p:nvPr/>
        </p:nvSpPr>
        <p:spPr>
          <a:xfrm>
            <a:off x="2500298" y="2928934"/>
            <a:ext cx="4000527" cy="369332"/>
          </a:xfrm>
          <a:prstGeom prst="rect">
            <a:avLst/>
          </a:prstGeom>
        </p:spPr>
        <p:txBody>
          <a:bodyPr wrap="square">
            <a:spAutoFit/>
          </a:bodyPr>
          <a:lstStyle/>
          <a:p>
            <a:r>
              <a:rPr lang="en-US" b="1" dirty="0" smtClean="0"/>
              <a:t>Fig (7): State of equilibrium</a:t>
            </a:r>
            <a:endParaRPr lang="en-GB" b="1" dirty="0"/>
          </a:p>
        </p:txBody>
      </p:sp>
      <p:sp>
        <p:nvSpPr>
          <p:cNvPr id="6" name="Rectangle 5"/>
          <p:cNvSpPr/>
          <p:nvPr/>
        </p:nvSpPr>
        <p:spPr>
          <a:xfrm>
            <a:off x="357158" y="3214686"/>
            <a:ext cx="8572560" cy="2585323"/>
          </a:xfrm>
          <a:prstGeom prst="rect">
            <a:avLst/>
          </a:prstGeom>
        </p:spPr>
        <p:txBody>
          <a:bodyPr wrap="square">
            <a:spAutoFit/>
          </a:bodyPr>
          <a:lstStyle/>
          <a:p>
            <a:endParaRPr lang="en-US" dirty="0" smtClean="0"/>
          </a:p>
          <a:p>
            <a:pPr algn="just"/>
            <a:r>
              <a:rPr lang="en-US" b="1" dirty="0" smtClean="0">
                <a:solidFill>
                  <a:srgbClr val="C00000"/>
                </a:solidFill>
                <a:latin typeface="Times New Roman" pitchFamily="18" charset="0"/>
                <a:cs typeface="Times New Roman" pitchFamily="18" charset="0"/>
              </a:rPr>
              <a:t>If </a:t>
            </a:r>
            <a:r>
              <a:rPr lang="en-US" b="1" dirty="0" smtClean="0">
                <a:solidFill>
                  <a:srgbClr val="C00000"/>
                </a:solidFill>
                <a:latin typeface="Times New Roman" pitchFamily="18" charset="0"/>
                <a:cs typeface="Times New Roman" pitchFamily="18" charset="0"/>
              </a:rPr>
              <a:t>a very small force can shift a system from its equilibrium position without return, the equilibrium is said to be unstable</a:t>
            </a:r>
            <a:r>
              <a:rPr lang="en-US" dirty="0" smtClean="0">
                <a:latin typeface="Times New Roman" pitchFamily="18" charset="0"/>
                <a:cs typeface="Times New Roman" pitchFamily="18" charset="0"/>
              </a:rPr>
              <a:t>. On the other hand </a:t>
            </a:r>
            <a:r>
              <a:rPr lang="en-US" b="1" dirty="0" smtClean="0">
                <a:solidFill>
                  <a:srgbClr val="7030A0"/>
                </a:solidFill>
                <a:latin typeface="Times New Roman" pitchFamily="18" charset="0"/>
                <a:cs typeface="Times New Roman" pitchFamily="18" charset="0"/>
              </a:rPr>
              <a:t>if the system can return to its equilibrium state, the system is in stable equilibrium.</a:t>
            </a:r>
            <a:r>
              <a:rPr lang="en-US" dirty="0" smtClean="0">
                <a:latin typeface="Times New Roman" pitchFamily="18" charset="0"/>
                <a:cs typeface="Times New Roman" pitchFamily="18" charset="0"/>
              </a:rPr>
              <a:t> In some cases, the system can retain its equilibrium if some conditions and cannot in others. Such system is said to be in </a:t>
            </a:r>
            <a:r>
              <a:rPr lang="en-US" b="1" dirty="0" err="1" smtClean="0">
                <a:solidFill>
                  <a:schemeClr val="accent5"/>
                </a:solidFill>
                <a:latin typeface="Times New Roman" pitchFamily="18" charset="0"/>
                <a:cs typeface="Times New Roman" pitchFamily="18" charset="0"/>
              </a:rPr>
              <a:t>metastable</a:t>
            </a:r>
            <a:r>
              <a:rPr lang="en-US" b="1" dirty="0" smtClean="0">
                <a:solidFill>
                  <a:schemeClr val="accent5"/>
                </a:solidFill>
                <a:latin typeface="Times New Roman" pitchFamily="18" charset="0"/>
                <a:cs typeface="Times New Roman" pitchFamily="18" charset="0"/>
              </a:rPr>
              <a:t> equilibrium</a:t>
            </a:r>
            <a:r>
              <a:rPr lang="en-US" dirty="0" smtClean="0">
                <a:latin typeface="Times New Roman" pitchFamily="18" charset="0"/>
                <a:cs typeface="Times New Roman" pitchFamily="18" charset="0"/>
              </a:rPr>
              <a:t>. Recalling the famous </a:t>
            </a:r>
            <a:r>
              <a:rPr lang="en-US" i="1" dirty="0" smtClean="0">
                <a:latin typeface="Times New Roman" pitchFamily="18" charset="0"/>
                <a:cs typeface="Times New Roman" pitchFamily="18" charset="0"/>
              </a:rPr>
              <a:t>Le </a:t>
            </a:r>
            <a:r>
              <a:rPr lang="en-US" i="1" dirty="0" err="1" smtClean="0">
                <a:latin typeface="Times New Roman" pitchFamily="18" charset="0"/>
                <a:cs typeface="Times New Roman" pitchFamily="18" charset="0"/>
              </a:rPr>
              <a:t>Chatelier’s</a:t>
            </a:r>
            <a:r>
              <a:rPr lang="en-US" i="1" dirty="0" smtClean="0">
                <a:latin typeface="Times New Roman" pitchFamily="18" charset="0"/>
                <a:cs typeface="Times New Roman" pitchFamily="18" charset="0"/>
              </a:rPr>
              <a:t> rule</a:t>
            </a:r>
            <a:r>
              <a:rPr lang="en-US" dirty="0" smtClean="0">
                <a:latin typeface="Times New Roman" pitchFamily="18" charset="0"/>
                <a:cs typeface="Times New Roman" pitchFamily="18" charset="0"/>
              </a:rPr>
              <a:t> for chemical equilibrium may help to understand the concept of equilibrium. The rule states that “</a:t>
            </a:r>
            <a:r>
              <a:rPr lang="en-US" b="1" i="1" dirty="0" smtClean="0">
                <a:solidFill>
                  <a:srgbClr val="FF0000"/>
                </a:solidFill>
                <a:latin typeface="Times New Roman" pitchFamily="18" charset="0"/>
                <a:cs typeface="Times New Roman" pitchFamily="18" charset="0"/>
              </a:rPr>
              <a:t>If the conditions of a system, initially at equilibrium, are changed, the equilibrium will shift in such a direction as to tend to restore the original conditions</a:t>
            </a:r>
            <a:r>
              <a:rPr lang="en-US" b="1" i="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a:t>
            </a:r>
            <a:endParaRPr lang="en-GB"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Reversible and irreversible processes</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It is the process when proceeds, </a:t>
            </a:r>
            <a:r>
              <a:rPr lang="en-US" dirty="0" smtClean="0">
                <a:solidFill>
                  <a:srgbClr val="FF0000"/>
                </a:solidFill>
                <a:latin typeface="Times New Roman" pitchFamily="18" charset="0"/>
                <a:cs typeface="Times New Roman" pitchFamily="18" charset="0"/>
              </a:rPr>
              <a:t>the properties of the system at every instant of the process remain uniform</a:t>
            </a:r>
          </a:p>
          <a:p>
            <a:pPr algn="just"/>
            <a:r>
              <a:rPr lang="en-US" dirty="0" smtClean="0">
                <a:latin typeface="Times New Roman" pitchFamily="18" charset="0"/>
                <a:cs typeface="Times New Roman" pitchFamily="18" charset="0"/>
              </a:rPr>
              <a:t>On the other hand, the irreversible process is </a:t>
            </a:r>
            <a:r>
              <a:rPr lang="en-US" dirty="0" smtClean="0">
                <a:solidFill>
                  <a:srgbClr val="7030A0"/>
                </a:solidFill>
                <a:latin typeface="Times New Roman" pitchFamily="18" charset="0"/>
                <a:cs typeface="Times New Roman" pitchFamily="18" charset="0"/>
              </a:rPr>
              <a:t>the one which perform in definite direction and results in a particular change</a:t>
            </a:r>
            <a:r>
              <a:rPr lang="en-US"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US" b="1" dirty="0" smtClean="0">
                <a:latin typeface="Times New Roman" pitchFamily="18" charset="0"/>
                <a:cs typeface="Times New Roman" pitchFamily="18" charset="0"/>
              </a:rPr>
              <a:t>reversible systems occur in situations when the system is essentially in equilibrium during the transition and at each step, and only an infinitesimal amount of work would be necessary to truly restore equilibrium</a:t>
            </a:r>
            <a:endParaRPr lang="en-GB"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Irreversible and reversible processes</a:t>
            </a:r>
            <a:endParaRPr lang="en-GB" sz="3200" b="1" dirty="0"/>
          </a:p>
        </p:txBody>
      </p:sp>
      <p:pic>
        <p:nvPicPr>
          <p:cNvPr id="59394" name="Picture 2"/>
          <p:cNvPicPr>
            <a:picLocks noGrp="1" noChangeAspect="1" noChangeArrowheads="1"/>
          </p:cNvPicPr>
          <p:nvPr>
            <p:ph idx="1"/>
          </p:nvPr>
        </p:nvPicPr>
        <p:blipFill>
          <a:blip r:embed="rId2"/>
          <a:srcRect/>
          <a:stretch>
            <a:fillRect/>
          </a:stretch>
        </p:blipFill>
        <p:spPr bwMode="auto">
          <a:xfrm>
            <a:off x="2786050" y="1571612"/>
            <a:ext cx="3115110" cy="1704762"/>
          </a:xfrm>
          <a:prstGeom prst="rect">
            <a:avLst/>
          </a:prstGeom>
          <a:noFill/>
          <a:ln w="9525">
            <a:noFill/>
            <a:miter lim="800000"/>
            <a:headEnd/>
            <a:tailEnd/>
          </a:ln>
        </p:spPr>
      </p:pic>
      <p:pic>
        <p:nvPicPr>
          <p:cNvPr id="59395" name="Picture 3"/>
          <p:cNvPicPr>
            <a:picLocks noChangeAspect="1" noChangeArrowheads="1"/>
          </p:cNvPicPr>
          <p:nvPr/>
        </p:nvPicPr>
        <p:blipFill>
          <a:blip r:embed="rId3"/>
          <a:srcRect/>
          <a:stretch>
            <a:fillRect/>
          </a:stretch>
        </p:blipFill>
        <p:spPr bwMode="auto">
          <a:xfrm>
            <a:off x="2643174" y="4286256"/>
            <a:ext cx="3643338" cy="1447800"/>
          </a:xfrm>
          <a:prstGeom prst="rect">
            <a:avLst/>
          </a:prstGeom>
          <a:noFill/>
          <a:ln w="9525">
            <a:noFill/>
            <a:miter lim="800000"/>
            <a:headEnd/>
            <a:tailEnd/>
          </a:ln>
        </p:spPr>
      </p:pic>
      <p:sp>
        <p:nvSpPr>
          <p:cNvPr id="6" name="Rectangle 5"/>
          <p:cNvSpPr/>
          <p:nvPr/>
        </p:nvSpPr>
        <p:spPr>
          <a:xfrm>
            <a:off x="3571868" y="6000768"/>
            <a:ext cx="2007922" cy="369332"/>
          </a:xfrm>
          <a:prstGeom prst="rect">
            <a:avLst/>
          </a:prstGeom>
        </p:spPr>
        <p:txBody>
          <a:bodyPr wrap="none">
            <a:spAutoFit/>
          </a:bodyPr>
          <a:lstStyle/>
          <a:p>
            <a:r>
              <a:rPr lang="en-US" b="1" dirty="0" smtClean="0">
                <a:latin typeface="Times New Roman" pitchFamily="18" charset="0"/>
                <a:cs typeface="Times New Roman" pitchFamily="18" charset="0"/>
              </a:rPr>
              <a:t>Reversible process</a:t>
            </a:r>
            <a:endParaRPr lang="en-GB" b="1" dirty="0">
              <a:latin typeface="Times New Roman" pitchFamily="18" charset="0"/>
              <a:cs typeface="Times New Roman" pitchFamily="18" charset="0"/>
            </a:endParaRPr>
          </a:p>
        </p:txBody>
      </p:sp>
      <p:sp>
        <p:nvSpPr>
          <p:cNvPr id="7" name="Rectangle 6"/>
          <p:cNvSpPr/>
          <p:nvPr/>
        </p:nvSpPr>
        <p:spPr>
          <a:xfrm>
            <a:off x="1785918" y="3214686"/>
            <a:ext cx="6000791" cy="369332"/>
          </a:xfrm>
          <a:prstGeom prst="rect">
            <a:avLst/>
          </a:prstGeom>
        </p:spPr>
        <p:txBody>
          <a:bodyPr wrap="square">
            <a:spAutoFit/>
          </a:bodyPr>
          <a:lstStyle/>
          <a:p>
            <a:pPr lvl="0" algn="ctr">
              <a:spcBef>
                <a:spcPct val="0"/>
              </a:spcBef>
            </a:pPr>
            <a:r>
              <a:rPr lang="en-US" b="1" dirty="0" smtClean="0">
                <a:solidFill>
                  <a:prstClr val="black"/>
                </a:solidFill>
                <a:ea typeface="+mj-ea"/>
                <a:cs typeface="+mj-cs"/>
              </a:rPr>
              <a:t>Irreversible process</a:t>
            </a:r>
            <a:endParaRPr lang="en-GB" b="1" dirty="0">
              <a:solidFill>
                <a:prstClr val="black"/>
              </a:solidFill>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Reversible work of expansion of an ideal gas</a:t>
            </a:r>
            <a:endParaRPr lang="en-GB" sz="3200" dirty="0"/>
          </a:p>
        </p:txBody>
      </p:sp>
      <p:pic>
        <p:nvPicPr>
          <p:cNvPr id="60418" name="Picture 2"/>
          <p:cNvPicPr>
            <a:picLocks noGrp="1" noChangeAspect="1" noChangeArrowheads="1"/>
          </p:cNvPicPr>
          <p:nvPr>
            <p:ph idx="1"/>
          </p:nvPr>
        </p:nvPicPr>
        <p:blipFill>
          <a:blip r:embed="rId3"/>
          <a:srcRect/>
          <a:stretch>
            <a:fillRect/>
          </a:stretch>
        </p:blipFill>
        <p:spPr bwMode="auto">
          <a:xfrm>
            <a:off x="1428728" y="1285860"/>
            <a:ext cx="5572164" cy="2071702"/>
          </a:xfrm>
          <a:prstGeom prst="rect">
            <a:avLst/>
          </a:prstGeom>
          <a:noFill/>
          <a:ln w="9525">
            <a:noFill/>
            <a:miter lim="800000"/>
            <a:headEnd/>
            <a:tailEnd/>
          </a:ln>
        </p:spPr>
      </p:pic>
      <p:sp>
        <p:nvSpPr>
          <p:cNvPr id="60420" name="Rectangle 4"/>
          <p:cNvSpPr>
            <a:spLocks noChangeArrowheads="1"/>
          </p:cNvSpPr>
          <p:nvPr/>
        </p:nvSpPr>
        <p:spPr bwMode="auto">
          <a:xfrm>
            <a:off x="0" y="0"/>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Now, if:</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en-US"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int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ext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then expansion of gas is expected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i.e.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work done by the gas. </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int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&lt;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t>
            </a:r>
            <a:r>
              <a:rPr kumimoji="0" lang="en-US" sz="16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ext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then compression proceeds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i.e.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work done on the gas.</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int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t>
            </a:r>
            <a:r>
              <a:rPr kumimoji="0" lang="en-US" sz="16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ext</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then the system is at equilibrium (reversible work).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Considering an expansion process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dw</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 dh</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ext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dh</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ext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dV</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en-US"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int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dP</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dV</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dP</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dV</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very small and thus: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dw</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P</a:t>
            </a:r>
            <a:r>
              <a:rPr kumimoji="0" lang="en-US"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int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dV</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work done by a gas at constant pressure is: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 = P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b="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The more general expression for work done is: </a:t>
            </a:r>
            <a:endParaRPr kumimoji="0" lang="en-GB" b="0" u="none" strike="noStrike" cap="none" normalizeH="0" baseline="0" dirty="0" smtClean="0">
              <a:ln>
                <a:noFill/>
              </a:ln>
              <a:solidFill>
                <a:schemeClr val="tx1"/>
              </a:solidFill>
              <a:effectLst/>
              <a:latin typeface="Times New Roman" pitchFamily="18" charset="0"/>
              <a:cs typeface="Arial" pitchFamily="34" charset="0"/>
              <a:sym typeface="Symbol" pitchFamily="18" charset="2"/>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GB" sz="1200" b="0" i="1"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graphicFrame>
        <p:nvGraphicFramePr>
          <p:cNvPr id="60419" name="Object 3"/>
          <p:cNvGraphicFramePr>
            <a:graphicFrameLocks noChangeAspect="1"/>
          </p:cNvGraphicFramePr>
          <p:nvPr/>
        </p:nvGraphicFramePr>
        <p:xfrm>
          <a:off x="6000760" y="5000636"/>
          <a:ext cx="1785950" cy="1143008"/>
        </p:xfrm>
        <a:graphic>
          <a:graphicData uri="http://schemas.openxmlformats.org/presentationml/2006/ole">
            <p:oleObj spid="_x0000_s60419" name="Equation" r:id="rId4" imgW="736280" imgH="495085" progId="Equation.3">
              <p:embed/>
            </p:oleObj>
          </a:graphicData>
        </a:graphic>
      </p:graphicFrame>
      <p:sp>
        <p:nvSpPr>
          <p:cNvPr id="7" name="Right Arrow 6"/>
          <p:cNvSpPr/>
          <p:nvPr/>
        </p:nvSpPr>
        <p:spPr>
          <a:xfrm>
            <a:off x="3214678" y="4643446"/>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4929190" y="5500702"/>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0421" name="Object 5"/>
          <p:cNvGraphicFramePr>
            <a:graphicFrameLocks noChangeAspect="1"/>
          </p:cNvGraphicFramePr>
          <p:nvPr/>
        </p:nvGraphicFramePr>
        <p:xfrm>
          <a:off x="3071802" y="5857892"/>
          <a:ext cx="2500330" cy="785818"/>
        </p:xfrm>
        <a:graphic>
          <a:graphicData uri="http://schemas.openxmlformats.org/presentationml/2006/ole">
            <p:oleObj spid="_x0000_s60421" name="Equation" r:id="rId5" imgW="914400" imgH="4445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3. Statistical mechanics</a:t>
            </a:r>
          </a:p>
        </p:txBody>
      </p:sp>
      <p:sp>
        <p:nvSpPr>
          <p:cNvPr id="3" name="Content Placeholder 2"/>
          <p:cNvSpPr>
            <a:spLocks noGrp="1"/>
          </p:cNvSpPr>
          <p:nvPr>
            <p:ph idx="1"/>
          </p:nvPr>
        </p:nvSpPr>
        <p:spPr/>
        <p:txBody>
          <a:bodyPr/>
          <a:lstStyle/>
          <a:p>
            <a:r>
              <a:rPr lang="en-GB" dirty="0"/>
              <a:t>The basic idea is that one can take the properties, energy levels, probabilities of </a:t>
            </a:r>
            <a:r>
              <a:rPr lang="en-GB" dirty="0" smtClean="0"/>
              <a:t>individual molecules </a:t>
            </a:r>
            <a:r>
              <a:rPr lang="en-GB" dirty="0"/>
              <a:t>from quantum mechanics and average these in an appropriate way to obtain </a:t>
            </a:r>
            <a:r>
              <a:rPr lang="en-GB" dirty="0" smtClean="0"/>
              <a:t>the </a:t>
            </a:r>
            <a:r>
              <a:rPr lang="en-GB" dirty="0"/>
              <a:t>properties of a macroscopic collection of molecules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How the reversible process accompanied work</a:t>
            </a:r>
            <a:endParaRPr lang="en-GB" sz="3200" dirty="0">
              <a:latin typeface="Times New Roman" pitchFamily="18" charset="0"/>
              <a:cs typeface="Times New Roman" pitchFamily="18" charset="0"/>
            </a:endParaRPr>
          </a:p>
        </p:txBody>
      </p:sp>
      <p:pic>
        <p:nvPicPr>
          <p:cNvPr id="67586" name="Picture 2"/>
          <p:cNvPicPr>
            <a:picLocks noGrp="1" noChangeAspect="1" noChangeArrowheads="1"/>
          </p:cNvPicPr>
          <p:nvPr>
            <p:ph idx="1"/>
          </p:nvPr>
        </p:nvPicPr>
        <p:blipFill>
          <a:blip r:embed="rId2"/>
          <a:srcRect/>
          <a:stretch>
            <a:fillRect/>
          </a:stretch>
        </p:blipFill>
        <p:spPr bwMode="auto">
          <a:xfrm>
            <a:off x="1571604" y="1428736"/>
            <a:ext cx="5643601" cy="3915360"/>
          </a:xfrm>
          <a:prstGeom prst="rect">
            <a:avLst/>
          </a:prstGeom>
          <a:noFill/>
          <a:ln w="9525">
            <a:noFill/>
            <a:miter lim="800000"/>
            <a:headEnd/>
            <a:tailEnd/>
          </a:ln>
        </p:spPr>
      </p:pic>
      <p:sp>
        <p:nvSpPr>
          <p:cNvPr id="6" name="Rectangle 5"/>
          <p:cNvSpPr/>
          <p:nvPr/>
        </p:nvSpPr>
        <p:spPr>
          <a:xfrm>
            <a:off x="2928926" y="5357826"/>
            <a:ext cx="3573474" cy="400110"/>
          </a:xfrm>
          <a:prstGeom prst="rect">
            <a:avLst/>
          </a:prstGeom>
        </p:spPr>
        <p:txBody>
          <a:bodyPr wrap="square">
            <a:spAutoFit/>
          </a:bodyPr>
          <a:lstStyle/>
          <a:p>
            <a:pPr lvl="0"/>
            <a:r>
              <a:rPr lang="en-US" sz="2000" b="1" dirty="0" smtClean="0">
                <a:solidFill>
                  <a:prstClr val="black"/>
                </a:solidFill>
                <a:latin typeface="Times New Roman" pitchFamily="18" charset="0"/>
                <a:cs typeface="Times New Roman" pitchFamily="18" charset="0"/>
              </a:rPr>
              <a:t>Irreversible work of expansion</a:t>
            </a:r>
            <a:endParaRPr lang="en-GB" sz="2000" b="1"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err="1" smtClean="0">
                <a:latin typeface="Times New Roman" pitchFamily="18" charset="0"/>
                <a:cs typeface="Times New Roman" pitchFamily="18" charset="0"/>
              </a:rPr>
              <a:t>Zeroth</a:t>
            </a:r>
            <a:r>
              <a:rPr lang="en-GB" sz="3200" b="1" dirty="0" smtClean="0">
                <a:latin typeface="Times New Roman" pitchFamily="18" charset="0"/>
                <a:cs typeface="Times New Roman" pitchFamily="18" charset="0"/>
              </a:rPr>
              <a:t> law of thermodynamics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dirty="0" smtClean="0">
                <a:latin typeface="Times New Roman" pitchFamily="18" charset="0"/>
                <a:cs typeface="Times New Roman" pitchFamily="18" charset="0"/>
              </a:rPr>
              <a:t>states that if two systems are each in </a:t>
            </a:r>
            <a:r>
              <a:rPr lang="en-GB" dirty="0" smtClean="0">
                <a:latin typeface="Times New Roman" pitchFamily="18" charset="0"/>
                <a:cs typeface="Times New Roman" pitchFamily="18" charset="0"/>
                <a:hlinkClick r:id="rId2" action="ppaction://hlinkfile" tooltip="Thermal equilibrium"/>
              </a:rPr>
              <a:t>thermal equilibrium</a:t>
            </a:r>
            <a:r>
              <a:rPr lang="en-GB" dirty="0" smtClean="0">
                <a:latin typeface="Times New Roman" pitchFamily="18" charset="0"/>
                <a:cs typeface="Times New Roman" pitchFamily="18" charset="0"/>
              </a:rPr>
              <a:t> with a third system, they are also in thermal equilibrium with each other.</a:t>
            </a:r>
          </a:p>
          <a:p>
            <a:pPr algn="just"/>
            <a:r>
              <a:rPr lang="en-GB" dirty="0" smtClean="0">
                <a:latin typeface="Times New Roman" pitchFamily="18" charset="0"/>
                <a:cs typeface="Times New Roman" pitchFamily="18" charset="0"/>
              </a:rPr>
              <a:t>If A and C are in thermal equilibrium with B, then A is in thermal equilibrium with C. Practically this means that all three are at the same </a:t>
            </a:r>
            <a:r>
              <a:rPr lang="en-GB" dirty="0" smtClean="0">
                <a:latin typeface="Times New Roman" pitchFamily="18" charset="0"/>
                <a:cs typeface="Times New Roman" pitchFamily="18" charset="0"/>
                <a:hlinkClick r:id="rId3" action="ppaction://hlinkfile"/>
              </a:rPr>
              <a:t>temperature</a:t>
            </a:r>
            <a:endParaRPr lang="en-GB"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00174"/>
          </a:xfrm>
        </p:spPr>
        <p:txBody>
          <a:bodyPr>
            <a:normAutofit fontScale="90000"/>
          </a:bodyPr>
          <a:lstStyle/>
          <a:p>
            <a:r>
              <a:rPr lang="en-US" sz="3600" b="1" dirty="0" smtClean="0">
                <a:latin typeface="Times New Roman" pitchFamily="18" charset="0"/>
                <a:cs typeface="Times New Roman" pitchFamily="18" charset="0"/>
              </a:rPr>
              <a:t>First law of thermodynamic </a:t>
            </a:r>
            <a:r>
              <a:rPr lang="en-GB" sz="3600" dirty="0" smtClean="0">
                <a:latin typeface="Times New Roman" pitchFamily="18" charset="0"/>
                <a:cs typeface="Times New Roman" pitchFamily="18" charset="0"/>
              </a:rPr>
              <a:t/>
            </a:r>
            <a:br>
              <a:rPr lang="en-GB" sz="3600"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(Law of conservation of energy)</a:t>
            </a:r>
            <a:r>
              <a:rPr lang="en-GB" dirty="0" smtClean="0"/>
              <a:t/>
            </a:r>
            <a:br>
              <a:rPr lang="en-GB" dirty="0" smtClean="0"/>
            </a:br>
            <a:endParaRPr lang="en-GB" dirty="0"/>
          </a:p>
        </p:txBody>
      </p:sp>
      <p:pic>
        <p:nvPicPr>
          <p:cNvPr id="68610" name="Picture 2"/>
          <p:cNvPicPr>
            <a:picLocks noGrp="1" noChangeAspect="1" noChangeArrowheads="1"/>
          </p:cNvPicPr>
          <p:nvPr>
            <p:ph idx="1"/>
          </p:nvPr>
        </p:nvPicPr>
        <p:blipFill>
          <a:blip r:embed="rId2"/>
          <a:srcRect/>
          <a:stretch>
            <a:fillRect/>
          </a:stretch>
        </p:blipFill>
        <p:spPr bwMode="auto">
          <a:xfrm>
            <a:off x="2857488" y="1428736"/>
            <a:ext cx="3019048" cy="2514286"/>
          </a:xfrm>
          <a:prstGeom prst="rect">
            <a:avLst/>
          </a:prstGeom>
          <a:noFill/>
          <a:ln w="9525">
            <a:noFill/>
            <a:miter lim="800000"/>
            <a:headEnd/>
            <a:tailEnd/>
          </a:ln>
        </p:spPr>
      </p:pic>
      <p:sp>
        <p:nvSpPr>
          <p:cNvPr id="5" name="Rectangle 4"/>
          <p:cNvSpPr/>
          <p:nvPr/>
        </p:nvSpPr>
        <p:spPr>
          <a:xfrm>
            <a:off x="3357554" y="4071942"/>
            <a:ext cx="2428892" cy="400110"/>
          </a:xfrm>
          <a:prstGeom prst="rect">
            <a:avLst/>
          </a:prstGeom>
        </p:spPr>
        <p:txBody>
          <a:bodyPr wrap="square">
            <a:spAutoFit/>
          </a:bodyPr>
          <a:lstStyle/>
          <a:p>
            <a:r>
              <a:rPr lang="en-US" sz="2000" b="1" dirty="0" smtClean="0">
                <a:latin typeface="Times New Roman" pitchFamily="18" charset="0"/>
                <a:cs typeface="Times New Roman" pitchFamily="18" charset="0"/>
              </a:rPr>
              <a:t>Joule’s experiment</a:t>
            </a:r>
            <a:endParaRPr lang="en-GB" sz="2000" b="1" dirty="0">
              <a:latin typeface="Times New Roman" pitchFamily="18" charset="0"/>
              <a:cs typeface="Times New Roman" pitchFamily="18" charset="0"/>
            </a:endParaRPr>
          </a:p>
        </p:txBody>
      </p:sp>
      <p:sp>
        <p:nvSpPr>
          <p:cNvPr id="68611" name="Rectangle 3"/>
          <p:cNvSpPr>
            <a:spLocks noChangeArrowheads="1"/>
          </p:cNvSpPr>
          <p:nvPr/>
        </p:nvSpPr>
        <p:spPr bwMode="auto">
          <a:xfrm>
            <a:off x="0" y="4857760"/>
            <a:ext cx="9144619"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first law of thermodynamics states that:</a:t>
            </a:r>
            <a:endParaRPr kumimoji="0" lang="en-GB"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“Energy can neither be created nor destroyed; if one form of energy disappears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must appear in some other equivalent form”</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Law</a:t>
            </a:r>
            <a:endParaRPr lang="en-GB" dirty="0"/>
          </a:p>
        </p:txBody>
      </p:sp>
      <p:sp>
        <p:nvSpPr>
          <p:cNvPr id="3" name="Content Placeholder 2"/>
          <p:cNvSpPr>
            <a:spLocks noGrp="1"/>
          </p:cNvSpPr>
          <p:nvPr>
            <p:ph idx="1"/>
          </p:nvPr>
        </p:nvSpPr>
        <p:spPr>
          <a:xfrm>
            <a:off x="142844" y="1285860"/>
            <a:ext cx="8858312" cy="5286412"/>
          </a:xfrm>
        </p:spPr>
        <p:txBody>
          <a:bodyPr>
            <a:noAutofit/>
          </a:bodyPr>
          <a:lstStyle/>
          <a:p>
            <a:r>
              <a:rPr lang="en-US" sz="2400" dirty="0" smtClean="0">
                <a:latin typeface="Times New Roman" pitchFamily="18" charset="0"/>
                <a:cs typeface="Times New Roman" pitchFamily="18" charset="0"/>
              </a:rPr>
              <a:t>This means that the energy in the universe is constant </a:t>
            </a:r>
            <a:r>
              <a:rPr lang="en-US" sz="2400" i="1" dirty="0"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a:t>
            </a:r>
            <a:endParaRPr lang="en-GB" sz="2400" dirty="0" smtClean="0">
              <a:latin typeface="Times New Roman" pitchFamily="18" charset="0"/>
              <a:cs typeface="Times New Roman" pitchFamily="18" charset="0"/>
            </a:endParaRPr>
          </a:p>
          <a:p>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univ</a:t>
            </a:r>
            <a:r>
              <a:rPr lang="en-US" sz="2400" b="1" dirty="0" smtClean="0">
                <a:latin typeface="Times New Roman" pitchFamily="18" charset="0"/>
                <a:cs typeface="Times New Roman" pitchFamily="18" charset="0"/>
              </a:rPr>
              <a:t> = </a:t>
            </a:r>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sys</a:t>
            </a:r>
            <a:r>
              <a:rPr lang="en-US" sz="2400" b="1" dirty="0" smtClean="0">
                <a:latin typeface="Times New Roman" pitchFamily="18" charset="0"/>
                <a:cs typeface="Times New Roman" pitchFamily="18" charset="0"/>
              </a:rPr>
              <a:t> + </a:t>
            </a:r>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surr</a:t>
            </a:r>
            <a:r>
              <a:rPr lang="en-US" sz="2400" b="1" dirty="0" smtClean="0">
                <a:latin typeface="Times New Roman" pitchFamily="18" charset="0"/>
                <a:cs typeface="Times New Roman" pitchFamily="18" charset="0"/>
              </a:rPr>
              <a:t> = constant		</a:t>
            </a:r>
            <a:r>
              <a:rPr lang="en-US" sz="2400" dirty="0" smtClean="0">
                <a:latin typeface="Times New Roman" pitchFamily="18" charset="0"/>
                <a:cs typeface="Times New Roman" pitchFamily="18" charset="0"/>
              </a:rPr>
              <a:t>or:</a:t>
            </a:r>
            <a:endParaRPr lang="en-GB" sz="2400"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Δ</a:t>
            </a:r>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univ</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Δ</a:t>
            </a:r>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sys</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Δ</a:t>
            </a:r>
            <a:r>
              <a:rPr lang="en-US" sz="2400" b="1" i="1" dirty="0" err="1" smtClean="0">
                <a:latin typeface="Times New Roman" pitchFamily="18" charset="0"/>
                <a:cs typeface="Times New Roman" pitchFamily="18" charset="0"/>
              </a:rPr>
              <a:t>E</a:t>
            </a:r>
            <a:r>
              <a:rPr lang="en-US" sz="2400" b="1" baseline="-25000" dirty="0" err="1" smtClean="0">
                <a:latin typeface="Times New Roman" pitchFamily="18" charset="0"/>
                <a:cs typeface="Times New Roman" pitchFamily="18" charset="0"/>
              </a:rPr>
              <a:t>surr</a:t>
            </a:r>
            <a:r>
              <a:rPr lang="en-US" sz="2400" b="1" dirty="0" smtClean="0">
                <a:latin typeface="Times New Roman" pitchFamily="18" charset="0"/>
                <a:cs typeface="Times New Roman" pitchFamily="18" charset="0"/>
              </a:rPr>
              <a:t> = 0</a:t>
            </a:r>
            <a:endParaRPr lang="en-GB"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 more useful form of the first law describe that the change of system internal energy equals to the summation of heat provided to the system and the work done on it. It could be represented mathematically as:</a:t>
            </a:r>
            <a:endParaRPr lang="en-GB"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Δ</a:t>
            </a:r>
            <a:r>
              <a:rPr lang="en-US" sz="2400" b="1" i="1" dirty="0" smtClean="0">
                <a:latin typeface="Times New Roman" pitchFamily="18" charset="0"/>
                <a:cs typeface="Times New Roman" pitchFamily="18" charset="0"/>
              </a:rPr>
              <a:t>E = q + w, </a:t>
            </a:r>
            <a:r>
              <a:rPr lang="en-US" sz="2400" dirty="0" smtClean="0">
                <a:latin typeface="Times New Roman" pitchFamily="18" charset="0"/>
                <a:cs typeface="Times New Roman" pitchFamily="18" charset="0"/>
              </a:rPr>
              <a:t>Where </a:t>
            </a:r>
            <a:r>
              <a:rPr lang="en-US" sz="2400" b="1" dirty="0" smtClean="0">
                <a:latin typeface="Times New Roman" pitchFamily="18" charset="0"/>
                <a:cs typeface="Times New Roman" pitchFamily="18" charset="0"/>
              </a:rPr>
              <a:t>Δ</a:t>
            </a:r>
            <a:r>
              <a:rPr lang="en-US" sz="2400" b="1" i="1" dirty="0" smtClean="0">
                <a:latin typeface="Times New Roman" pitchFamily="18" charset="0"/>
                <a:cs typeface="Times New Roman" pitchFamily="18" charset="0"/>
              </a:rPr>
              <a:t>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change in internal energy, </a:t>
            </a:r>
            <a:r>
              <a:rPr lang="en-US" sz="2400" b="1" i="1" dirty="0" smtClean="0">
                <a:latin typeface="Times New Roman" pitchFamily="18" charset="0"/>
                <a:cs typeface="Times New Roman" pitchFamily="18" charset="0"/>
              </a:rPr>
              <a:t>q</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heat and </a:t>
            </a:r>
            <a:r>
              <a:rPr lang="en-US" sz="2400" b="1" i="1" dirty="0" smtClean="0">
                <a:latin typeface="Times New Roman" pitchFamily="18" charset="0"/>
                <a:cs typeface="Times New Roman" pitchFamily="18" charset="0"/>
              </a:rPr>
              <a:t>w</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work. </a:t>
            </a:r>
          </a:p>
          <a:p>
            <a:r>
              <a:rPr lang="en-US" sz="2400" dirty="0" smtClean="0">
                <a:latin typeface="Times New Roman" pitchFamily="18" charset="0"/>
                <a:cs typeface="Times New Roman" pitchFamily="18" charset="0"/>
              </a:rPr>
              <a:t>This law stated that the change of internal energy (</a:t>
            </a:r>
            <a:r>
              <a:rPr lang="en-US" sz="2400" b="1" dirty="0" smtClean="0">
                <a:latin typeface="Times New Roman" pitchFamily="18" charset="0"/>
                <a:cs typeface="Times New Roman" pitchFamily="18" charset="0"/>
              </a:rPr>
              <a:t>Δ</a:t>
            </a:r>
            <a:r>
              <a:rPr lang="en-US" sz="2400" b="1" i="1"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 depends on the two variables work (</a:t>
            </a:r>
            <a:r>
              <a:rPr lang="en-US" sz="2400" b="1" i="1"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 and heat (</a:t>
            </a:r>
            <a:r>
              <a:rPr lang="en-US" sz="2400" b="1" i="1" dirty="0" smtClean="0">
                <a:latin typeface="Times New Roman" pitchFamily="18" charset="0"/>
                <a:cs typeface="Times New Roman" pitchFamily="18" charset="0"/>
              </a:rPr>
              <a:t>q</a:t>
            </a:r>
            <a:r>
              <a:rPr lang="en-US" sz="2400" dirty="0" smtClean="0">
                <a:latin typeface="Times New Roman" pitchFamily="18" charset="0"/>
                <a:cs typeface="Times New Roman" pitchFamily="18" charset="0"/>
              </a:rPr>
              <a:t>). The internal energy (</a:t>
            </a:r>
            <a:r>
              <a:rPr lang="en-US" sz="2400" b="1" i="1"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 is state function </a:t>
            </a:r>
            <a:r>
              <a:rPr lang="en-US" sz="2400" i="1" dirty="0"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its change (</a:t>
            </a:r>
            <a:r>
              <a:rPr lang="en-US" sz="2400" b="1" dirty="0" smtClean="0">
                <a:latin typeface="Times New Roman" pitchFamily="18" charset="0"/>
                <a:cs typeface="Times New Roman" pitchFamily="18" charset="0"/>
              </a:rPr>
              <a:t>Δ</a:t>
            </a:r>
            <a:r>
              <a:rPr lang="en-US" sz="2400" b="1" i="1"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 depends only on the initial and final state regardless the path of the thermodynamic process</a:t>
            </a:r>
            <a:r>
              <a:rPr lang="en-US" sz="240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Variables in First Law</a:t>
            </a:r>
            <a:endParaRPr lang="en-GB" sz="3200" b="1" dirty="0"/>
          </a:p>
        </p:txBody>
      </p:sp>
      <p:sp>
        <p:nvSpPr>
          <p:cNvPr id="3" name="Content Placeholder 2"/>
          <p:cNvSpPr>
            <a:spLocks noGrp="1"/>
          </p:cNvSpPr>
          <p:nvPr>
            <p:ph idx="1"/>
          </p:nvPr>
        </p:nvSpPr>
        <p:spPr>
          <a:xfrm>
            <a:off x="285720" y="1285860"/>
            <a:ext cx="8715436" cy="5214974"/>
          </a:xfrm>
        </p:spPr>
        <p:txBody>
          <a:bodyPr>
            <a:normAutofit fontScale="62500" lnSpcReduction="20000"/>
          </a:bodyPr>
          <a:lstStyle/>
          <a:p>
            <a:pPr algn="just"/>
            <a:r>
              <a:rPr lang="en-US" dirty="0" smtClean="0">
                <a:latin typeface="Times New Roman" pitchFamily="18" charset="0"/>
                <a:cs typeface="Times New Roman" pitchFamily="18" charset="0"/>
              </a:rPr>
              <a:t>The </a:t>
            </a:r>
            <a:r>
              <a:rPr lang="en-US" sz="3800" b="1" dirty="0" smtClean="0">
                <a:latin typeface="Times New Roman" pitchFamily="18" charset="0"/>
                <a:cs typeface="Times New Roman" pitchFamily="18" charset="0"/>
              </a:rPr>
              <a:t>work</a:t>
            </a:r>
            <a:r>
              <a:rPr lang="en-US" dirty="0" smtClean="0">
                <a:latin typeface="Times New Roman" pitchFamily="18" charset="0"/>
                <a:cs typeface="Times New Roman" pitchFamily="18" charset="0"/>
              </a:rPr>
              <a:t> done by a gas expanding from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to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was calculated before as: </a:t>
            </a:r>
          </a:p>
          <a:p>
            <a:pPr algn="just">
              <a:buNone/>
            </a:pP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en-US" b="1" dirty="0" smtClean="0">
                <a:solidFill>
                  <a:srgbClr val="FF0000"/>
                </a:solidFill>
                <a:latin typeface="Times New Roman" pitchFamily="18" charset="0"/>
                <a:cs typeface="Times New Roman" pitchFamily="18" charset="0"/>
              </a:rPr>
              <a:t>To test the dependence of path on the wok value we will calculate the values of the work of gas expansion, for three different paths</a:t>
            </a:r>
            <a:r>
              <a:rPr lang="en-US"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a:t>
            </a:r>
            <a:r>
              <a:rPr lang="en-US" b="1" dirty="0" smtClean="0">
                <a:solidFill>
                  <a:srgbClr val="C00000"/>
                </a:solidFill>
                <a:latin typeface="Times New Roman" pitchFamily="18" charset="0"/>
                <a:cs typeface="Times New Roman" pitchFamily="18" charset="0"/>
              </a:rPr>
              <a:t>Expansion into vacuum</a:t>
            </a:r>
            <a:r>
              <a:rPr lang="en-US" dirty="0" smtClean="0">
                <a:latin typeface="Times New Roman" pitchFamily="18" charset="0"/>
                <a:cs typeface="Times New Roman" pitchFamily="18" charset="0"/>
              </a:rPr>
              <a:t>: This is an expansion against a zero pressure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ext</a:t>
            </a:r>
            <a:r>
              <a:rPr lang="en-US" i="1" dirty="0" smtClean="0">
                <a:latin typeface="Times New Roman" pitchFamily="18" charset="0"/>
                <a:cs typeface="Times New Roman" pitchFamily="18" charset="0"/>
              </a:rPr>
              <a:t> = 0</a:t>
            </a:r>
            <a:r>
              <a:rPr lang="en-US" dirty="0" smtClean="0">
                <a:latin typeface="Times New Roman" pitchFamily="18" charset="0"/>
                <a:cs typeface="Times New Roman" pitchFamily="18" charset="0"/>
              </a:rPr>
              <a:t>) and hence </a:t>
            </a:r>
            <a:r>
              <a:rPr lang="en-US" i="1" dirty="0" smtClean="0">
                <a:latin typeface="Times New Roman" pitchFamily="18" charset="0"/>
                <a:cs typeface="Times New Roman" pitchFamily="18" charset="0"/>
              </a:rPr>
              <a:t>w = 0</a:t>
            </a:r>
            <a:r>
              <a:rPr lang="en-US"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 </a:t>
            </a:r>
            <a:r>
              <a:rPr lang="en-US" b="1" dirty="0" smtClean="0">
                <a:solidFill>
                  <a:srgbClr val="C00000"/>
                </a:solidFill>
                <a:latin typeface="Times New Roman" pitchFamily="18" charset="0"/>
                <a:cs typeface="Times New Roman" pitchFamily="18" charset="0"/>
              </a:rPr>
              <a:t>Expansion against constant external pressure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ext</a:t>
            </a:r>
            <a:r>
              <a:rPr lang="en-US"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ext</a:t>
            </a:r>
            <a:r>
              <a:rPr lang="en-US" i="1" dirty="0" smtClean="0">
                <a:latin typeface="Times New Roman" pitchFamily="18" charset="0"/>
                <a:cs typeface="Times New Roman" pitchFamily="18" charset="0"/>
              </a:rPr>
              <a:t> (V</a:t>
            </a:r>
            <a:r>
              <a:rPr lang="en-US" i="1" baseline="-25000"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 – V</a:t>
            </a:r>
            <a:r>
              <a:rPr lang="en-US" i="1"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ext</a:t>
            </a:r>
            <a:r>
              <a:rPr lang="en-US" dirty="0" smtClean="0">
                <a:latin typeface="Times New Roman" pitchFamily="18" charset="0"/>
                <a:cs typeface="Times New Roman" pitchFamily="18" charset="0"/>
              </a:rPr>
              <a:t> Δ</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 </a:t>
            </a:r>
            <a:r>
              <a:rPr lang="en-US" b="1" dirty="0" smtClean="0">
                <a:solidFill>
                  <a:srgbClr val="C00000"/>
                </a:solidFill>
                <a:latin typeface="Times New Roman" pitchFamily="18" charset="0"/>
                <a:cs typeface="Times New Roman" pitchFamily="18" charset="0"/>
              </a:rPr>
              <a:t>Reversible expansion </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int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ext</a:t>
            </a:r>
            <a:r>
              <a:rPr lang="en-US" dirty="0" smtClean="0">
                <a:latin typeface="Times New Roman" pitchFamily="18" charset="0"/>
                <a:cs typeface="Times New Roman" pitchFamily="18" charset="0"/>
              </a:rPr>
              <a:t>):  	  	=nRTlnV</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1</a:t>
            </a:r>
          </a:p>
          <a:p>
            <a:pPr algn="just">
              <a:buNone/>
            </a:pPr>
            <a:r>
              <a:rPr lang="en-US"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As we can see, the three values for the three paths are different. Therefore, it </a:t>
            </a:r>
            <a:r>
              <a:rPr lang="en-US" b="1" dirty="0" smtClean="0">
                <a:solidFill>
                  <a:srgbClr val="7030A0"/>
                </a:solidFill>
                <a:latin typeface="Times New Roman" pitchFamily="18" charset="0"/>
                <a:cs typeface="Times New Roman" pitchFamily="18" charset="0"/>
              </a:rPr>
              <a:t>could be concluded that work is a path dependent function</a:t>
            </a:r>
            <a:r>
              <a:rPr lang="en-US" dirty="0" smtClean="0">
                <a:latin typeface="Times New Roman" pitchFamily="18" charset="0"/>
                <a:cs typeface="Times New Roman" pitchFamily="18" charset="0"/>
              </a:rPr>
              <a:t>. Referring to the equation of the first law of thermodynamics:	 </a:t>
            </a:r>
            <a:r>
              <a:rPr lang="en-US" b="1" dirty="0" smtClean="0">
                <a:latin typeface="Times New Roman" pitchFamily="18" charset="0"/>
                <a:cs typeface="Times New Roman" pitchFamily="18" charset="0"/>
              </a:rPr>
              <a:t>Δ</a:t>
            </a:r>
            <a:r>
              <a:rPr lang="en-US" b="1" i="1" dirty="0" smtClean="0">
                <a:latin typeface="Times New Roman" pitchFamily="18" charset="0"/>
                <a:cs typeface="Times New Roman" pitchFamily="18" charset="0"/>
              </a:rPr>
              <a:t>E = q + w</a:t>
            </a:r>
            <a:r>
              <a:rPr lang="en-US"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One can say that, since (</a:t>
            </a:r>
            <a:r>
              <a:rPr lang="en-US" b="1" dirty="0" smtClean="0">
                <a:latin typeface="Times New Roman" pitchFamily="18" charset="0"/>
                <a:cs typeface="Times New Roman" pitchFamily="18" charset="0"/>
              </a:rPr>
              <a:t>Δ</a:t>
            </a:r>
            <a:r>
              <a:rPr lang="en-US" b="1"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 is a state function and (</a:t>
            </a:r>
            <a:r>
              <a:rPr lang="en-US" b="1" i="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is path function, (</a:t>
            </a:r>
            <a:r>
              <a:rPr lang="en-US" b="1"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 must be path function.</a:t>
            </a:r>
            <a:endParaRPr lang="en-GB" dirty="0" smtClean="0">
              <a:latin typeface="Times New Roman" pitchFamily="18" charset="0"/>
              <a:cs typeface="Times New Roman" pitchFamily="18" charset="0"/>
            </a:endParaRPr>
          </a:p>
          <a:p>
            <a:pPr>
              <a:buNone/>
            </a:pPr>
            <a:endParaRPr lang="en-GB" dirty="0"/>
          </a:p>
        </p:txBody>
      </p:sp>
      <p:graphicFrame>
        <p:nvGraphicFramePr>
          <p:cNvPr id="67587" name="Object 3"/>
          <p:cNvGraphicFramePr>
            <a:graphicFrameLocks noChangeAspect="1"/>
          </p:cNvGraphicFramePr>
          <p:nvPr/>
        </p:nvGraphicFramePr>
        <p:xfrm>
          <a:off x="1785918" y="1643050"/>
          <a:ext cx="1285884" cy="785818"/>
        </p:xfrm>
        <a:graphic>
          <a:graphicData uri="http://schemas.openxmlformats.org/presentationml/2006/ole">
            <p:oleObj spid="_x0000_s67587" name="Equation" r:id="rId3" imgW="736280" imgH="495085" progId="Equation.3">
              <p:embed/>
            </p:oleObj>
          </a:graphicData>
        </a:graphic>
      </p:graphicFrame>
      <p:graphicFrame>
        <p:nvGraphicFramePr>
          <p:cNvPr id="67589" name="Object 5"/>
          <p:cNvGraphicFramePr>
            <a:graphicFrameLocks noChangeAspect="1"/>
          </p:cNvGraphicFramePr>
          <p:nvPr/>
        </p:nvGraphicFramePr>
        <p:xfrm>
          <a:off x="4643438" y="4071942"/>
          <a:ext cx="1285875" cy="785812"/>
        </p:xfrm>
        <a:graphic>
          <a:graphicData uri="http://schemas.openxmlformats.org/presentationml/2006/ole">
            <p:oleObj spid="_x0000_s67589" name="Equation" r:id="rId4" imgW="736280" imgH="495085" progId="Equation.3">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Heat</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symbol (</a:t>
            </a:r>
            <a:r>
              <a:rPr lang="en-US" b="1"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 is used to denote heat</a:t>
            </a:r>
          </a:p>
          <a:p>
            <a:pPr algn="just"/>
            <a:r>
              <a:rPr lang="en-US" dirty="0" smtClean="0">
                <a:latin typeface="Times New Roman" pitchFamily="18" charset="0"/>
                <a:cs typeface="Times New Roman" pitchFamily="18" charset="0"/>
              </a:rPr>
              <a:t>the amount of heat transferred depends upon the </a:t>
            </a:r>
            <a:r>
              <a:rPr lang="en-US" dirty="0" smtClean="0">
                <a:solidFill>
                  <a:srgbClr val="FF0000"/>
                </a:solidFill>
                <a:latin typeface="Times New Roman" pitchFamily="18" charset="0"/>
                <a:cs typeface="Times New Roman" pitchFamily="18" charset="0"/>
              </a:rPr>
              <a:t>path and not simply on the initial and final conditions of the system</a:t>
            </a:r>
          </a:p>
          <a:p>
            <a:pPr algn="just"/>
            <a:r>
              <a:rPr lang="en-US" dirty="0" smtClean="0">
                <a:latin typeface="Times New Roman" pitchFamily="18" charset="0"/>
                <a:cs typeface="Times New Roman" pitchFamily="18" charset="0"/>
              </a:rPr>
              <a:t>Also, as with work, it is important to distinguish between heat added to a system from its surroundings and heat removed from a system to its surroundings. </a:t>
            </a:r>
          </a:p>
          <a:p>
            <a:pPr algn="just"/>
            <a:r>
              <a:rPr lang="en-US" dirty="0" smtClean="0">
                <a:latin typeface="Times New Roman" pitchFamily="18" charset="0"/>
                <a:cs typeface="Times New Roman" pitchFamily="18" charset="0"/>
              </a:rPr>
              <a:t>A positive value for heat indicates that heat is added to the system by its surroundings.</a:t>
            </a:r>
            <a:endParaRPr lang="en-GB"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Heat change at constant volume (</a:t>
            </a:r>
            <a:r>
              <a:rPr lang="en-US" sz="3200" b="1" i="1" dirty="0" err="1" smtClean="0">
                <a:latin typeface="Times New Roman" pitchFamily="18" charset="0"/>
                <a:cs typeface="Times New Roman" pitchFamily="18" charset="0"/>
              </a:rPr>
              <a:t>q</a:t>
            </a:r>
            <a:r>
              <a:rPr lang="en-US" sz="3200" b="1" i="1" baseline="-25000" dirty="0" err="1" smtClean="0">
                <a:latin typeface="Times New Roman" pitchFamily="18" charset="0"/>
                <a:cs typeface="Times New Roman" pitchFamily="18" charset="0"/>
              </a:rPr>
              <a:t>V</a:t>
            </a:r>
            <a:r>
              <a:rPr lang="en-US" sz="3200" b="1" dirty="0" smtClean="0">
                <a:latin typeface="Times New Roman" pitchFamily="18" charset="0"/>
                <a:cs typeface="Times New Roman" pitchFamily="18" charset="0"/>
              </a:rPr>
              <a:t>) and pressure (</a:t>
            </a:r>
            <a:r>
              <a:rPr lang="en-US" sz="3200" b="1" i="1" dirty="0" err="1" smtClean="0"/>
              <a:t>q</a:t>
            </a:r>
            <a:r>
              <a:rPr lang="en-US" sz="3200" b="1" i="1" baseline="-25000" dirty="0" err="1" smtClean="0"/>
              <a:t>p</a:t>
            </a:r>
            <a:r>
              <a:rPr lang="en-US" sz="3200" b="1" dirty="0" smtClean="0"/>
              <a:t>)</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600200"/>
            <a:ext cx="8643998" cy="4900634"/>
          </a:xfrm>
        </p:spPr>
        <p:txBody>
          <a:bodyPr>
            <a:normAutofit fontScale="47500" lnSpcReduction="20000"/>
          </a:bodyPr>
          <a:lstStyle/>
          <a:p>
            <a:r>
              <a:rPr lang="en-US" sz="4200" dirty="0" smtClean="0">
                <a:latin typeface="Times New Roman" pitchFamily="18" charset="0"/>
                <a:cs typeface="Times New Roman" pitchFamily="18" charset="0"/>
              </a:rPr>
              <a:t>If the work done is only due to </a:t>
            </a:r>
            <a:r>
              <a:rPr lang="en-US" sz="4200" dirty="0" smtClean="0">
                <a:solidFill>
                  <a:srgbClr val="FF0000"/>
                </a:solidFill>
                <a:latin typeface="Times New Roman" pitchFamily="18" charset="0"/>
                <a:cs typeface="Times New Roman" pitchFamily="18" charset="0"/>
              </a:rPr>
              <a:t>gas expansion</a:t>
            </a:r>
            <a:r>
              <a:rPr lang="en-US" sz="4200" dirty="0" smtClean="0">
                <a:latin typeface="Times New Roman" pitchFamily="18" charset="0"/>
                <a:cs typeface="Times New Roman" pitchFamily="18" charset="0"/>
              </a:rPr>
              <a:t>, then according to the first law of thermodynamics, we have:</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E = q + </a:t>
            </a:r>
            <a:r>
              <a:rPr lang="en-US" sz="4200" dirty="0" smtClean="0">
                <a:latin typeface="Times New Roman" pitchFamily="18" charset="0"/>
                <a:cs typeface="Times New Roman" pitchFamily="18" charset="0"/>
              </a:rPr>
              <a:t>(</a:t>
            </a:r>
            <a:r>
              <a:rPr lang="en-US" sz="4200" i="1" dirty="0" smtClean="0">
                <a:latin typeface="Times New Roman" pitchFamily="18" charset="0"/>
                <a:cs typeface="Times New Roman" pitchFamily="18" charset="0"/>
              </a:rPr>
              <a:t>– w</a:t>
            </a:r>
            <a:r>
              <a:rPr lang="en-US" sz="4200" dirty="0" smtClean="0">
                <a:latin typeface="Times New Roman" pitchFamily="18" charset="0"/>
                <a:cs typeface="Times New Roman" pitchFamily="18" charset="0"/>
              </a:rPr>
              <a:t>)	because the work is done by the system.</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q =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E + w</a:t>
            </a:r>
            <a:r>
              <a:rPr lang="en-US" sz="4200" dirty="0" smtClean="0">
                <a:latin typeface="Times New Roman" pitchFamily="18" charset="0"/>
                <a:cs typeface="Times New Roman" pitchFamily="18" charset="0"/>
              </a:rPr>
              <a:t> 	and   </a:t>
            </a:r>
            <a:r>
              <a:rPr lang="en-US" sz="4200" i="1" dirty="0" smtClean="0">
                <a:latin typeface="Times New Roman" pitchFamily="18" charset="0"/>
                <a:cs typeface="Times New Roman" pitchFamily="18" charset="0"/>
              </a:rPr>
              <a:t>q =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E + P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V</a:t>
            </a:r>
            <a:endParaRPr lang="en-GB" sz="4200" dirty="0" smtClean="0">
              <a:latin typeface="Times New Roman" pitchFamily="18" charset="0"/>
              <a:cs typeface="Times New Roman" pitchFamily="18" charset="0"/>
            </a:endParaRPr>
          </a:p>
          <a:p>
            <a:r>
              <a:rPr lang="en-US" sz="4200" dirty="0" smtClean="0">
                <a:latin typeface="Times New Roman" pitchFamily="18" charset="0"/>
                <a:cs typeface="Times New Roman" pitchFamily="18" charset="0"/>
              </a:rPr>
              <a:t>Taking volume as constant, hence Δ</a:t>
            </a:r>
            <a:r>
              <a:rPr lang="en-US" sz="4200" i="1" dirty="0" smtClean="0">
                <a:latin typeface="Times New Roman" pitchFamily="18" charset="0"/>
                <a:cs typeface="Times New Roman" pitchFamily="18" charset="0"/>
              </a:rPr>
              <a:t>V</a:t>
            </a:r>
            <a:r>
              <a:rPr lang="en-US" sz="4200" dirty="0" smtClean="0">
                <a:latin typeface="Times New Roman" pitchFamily="18" charset="0"/>
                <a:cs typeface="Times New Roman" pitchFamily="18" charset="0"/>
              </a:rPr>
              <a:t> is zero………....then: </a:t>
            </a:r>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V</a:t>
            </a:r>
            <a:r>
              <a:rPr lang="en-US" sz="4200" dirty="0" smtClean="0">
                <a:latin typeface="Times New Roman" pitchFamily="18" charset="0"/>
                <a:cs typeface="Times New Roman" pitchFamily="18" charset="0"/>
              </a:rPr>
              <a:t> = Δ</a:t>
            </a:r>
            <a:r>
              <a:rPr lang="en-US" sz="4200" i="1" dirty="0" smtClean="0">
                <a:latin typeface="Times New Roman" pitchFamily="18" charset="0"/>
                <a:cs typeface="Times New Roman" pitchFamily="18" charset="0"/>
              </a:rPr>
              <a:t>E</a:t>
            </a:r>
            <a:endParaRPr lang="en-GB" sz="4200" dirty="0" smtClean="0">
              <a:latin typeface="Times New Roman" pitchFamily="18" charset="0"/>
              <a:cs typeface="Times New Roman" pitchFamily="18" charset="0"/>
            </a:endParaRPr>
          </a:p>
          <a:p>
            <a:r>
              <a:rPr lang="en-US" sz="4200" dirty="0" smtClean="0">
                <a:latin typeface="Times New Roman" pitchFamily="18" charset="0"/>
                <a:cs typeface="Times New Roman" pitchFamily="18" charset="0"/>
              </a:rPr>
              <a:t>Since ΔE is a state function, then (q)</a:t>
            </a:r>
            <a:r>
              <a:rPr lang="en-US" sz="4200" baseline="-25000" dirty="0" smtClean="0">
                <a:latin typeface="Times New Roman" pitchFamily="18" charset="0"/>
                <a:cs typeface="Times New Roman" pitchFamily="18" charset="0"/>
              </a:rPr>
              <a:t>V </a:t>
            </a:r>
            <a:r>
              <a:rPr lang="en-US" sz="4200" dirty="0" smtClean="0">
                <a:latin typeface="Times New Roman" pitchFamily="18" charset="0"/>
                <a:cs typeface="Times New Roman" pitchFamily="18" charset="0"/>
              </a:rPr>
              <a:t>must be a state function.</a:t>
            </a:r>
            <a:endParaRPr lang="en-GB"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 Heat change at constant pressure (</a:t>
            </a:r>
            <a:r>
              <a:rPr lang="en-US" sz="4200" b="1" i="1" dirty="0" err="1" smtClean="0">
                <a:latin typeface="Times New Roman" pitchFamily="18" charset="0"/>
                <a:cs typeface="Times New Roman" pitchFamily="18" charset="0"/>
              </a:rPr>
              <a:t>q</a:t>
            </a:r>
            <a:r>
              <a:rPr lang="en-US" sz="4200" b="1" i="1" baseline="-25000" dirty="0" err="1" smtClean="0">
                <a:latin typeface="Times New Roman" pitchFamily="18" charset="0"/>
                <a:cs typeface="Times New Roman" pitchFamily="18" charset="0"/>
              </a:rPr>
              <a:t>p</a:t>
            </a:r>
            <a:r>
              <a:rPr lang="en-US" sz="4200" b="1" dirty="0" smtClean="0">
                <a:latin typeface="Times New Roman" pitchFamily="18" charset="0"/>
                <a:cs typeface="Times New Roman" pitchFamily="18" charset="0"/>
              </a:rPr>
              <a:t>) [Enthalpy (</a:t>
            </a:r>
            <a:r>
              <a:rPr lang="en-US" sz="4200" b="1" i="1" dirty="0" smtClean="0">
                <a:latin typeface="Times New Roman" pitchFamily="18" charset="0"/>
                <a:cs typeface="Times New Roman" pitchFamily="18" charset="0"/>
              </a:rPr>
              <a:t>H</a:t>
            </a:r>
            <a:r>
              <a:rPr lang="en-US" sz="4200" b="1" dirty="0" smtClean="0">
                <a:latin typeface="Times New Roman" pitchFamily="18" charset="0"/>
                <a:cs typeface="Times New Roman" pitchFamily="18" charset="0"/>
              </a:rPr>
              <a:t>)]:</a:t>
            </a:r>
            <a:endParaRPr lang="en-GB" sz="4200" dirty="0" smtClean="0">
              <a:latin typeface="Times New Roman" pitchFamily="18" charset="0"/>
              <a:cs typeface="Times New Roman" pitchFamily="18" charset="0"/>
            </a:endParaRPr>
          </a:p>
          <a:p>
            <a:r>
              <a:rPr lang="en-US" sz="4200" dirty="0" smtClean="0">
                <a:latin typeface="Times New Roman" pitchFamily="18" charset="0"/>
                <a:cs typeface="Times New Roman" pitchFamily="18" charset="0"/>
              </a:rPr>
              <a:t>Now, suppose that the gas expands against constant pressure, then:</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p</a:t>
            </a:r>
            <a:r>
              <a:rPr lang="en-US" sz="4200" i="1" dirty="0" smtClean="0">
                <a:latin typeface="Times New Roman" pitchFamily="18" charset="0"/>
                <a:cs typeface="Times New Roman" pitchFamily="18" charset="0"/>
              </a:rPr>
              <a:t> =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E + P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V</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p</a:t>
            </a:r>
            <a:r>
              <a:rPr lang="en-US" sz="4200" i="1" dirty="0" smtClean="0">
                <a:latin typeface="Times New Roman" pitchFamily="18" charset="0"/>
                <a:cs typeface="Times New Roman" pitchFamily="18" charset="0"/>
              </a:rPr>
              <a:t> = (E</a:t>
            </a:r>
            <a:r>
              <a:rPr lang="en-US" sz="4200" i="1" baseline="-25000" dirty="0" smtClean="0">
                <a:latin typeface="Times New Roman" pitchFamily="18" charset="0"/>
                <a:cs typeface="Times New Roman" pitchFamily="18" charset="0"/>
              </a:rPr>
              <a:t>2</a:t>
            </a:r>
            <a:r>
              <a:rPr lang="en-US" sz="4200" i="1" dirty="0" smtClean="0">
                <a:latin typeface="Times New Roman" pitchFamily="18" charset="0"/>
                <a:cs typeface="Times New Roman" pitchFamily="18" charset="0"/>
              </a:rPr>
              <a:t> –E</a:t>
            </a:r>
            <a:r>
              <a:rPr lang="en-US" sz="4200" i="1" baseline="-25000" dirty="0" smtClean="0">
                <a:latin typeface="Times New Roman" pitchFamily="18" charset="0"/>
                <a:cs typeface="Times New Roman" pitchFamily="18" charset="0"/>
              </a:rPr>
              <a:t>1</a:t>
            </a:r>
            <a:r>
              <a:rPr lang="en-US" sz="4200" i="1" dirty="0" smtClean="0">
                <a:latin typeface="Times New Roman" pitchFamily="18" charset="0"/>
                <a:cs typeface="Times New Roman" pitchFamily="18" charset="0"/>
              </a:rPr>
              <a:t>) + P (V</a:t>
            </a:r>
            <a:r>
              <a:rPr lang="en-US" sz="4200" i="1" baseline="-25000" dirty="0" smtClean="0">
                <a:latin typeface="Times New Roman" pitchFamily="18" charset="0"/>
                <a:cs typeface="Times New Roman" pitchFamily="18" charset="0"/>
              </a:rPr>
              <a:t>2</a:t>
            </a:r>
            <a:r>
              <a:rPr lang="en-US" sz="4200" i="1" dirty="0" smtClean="0">
                <a:latin typeface="Times New Roman" pitchFamily="18" charset="0"/>
                <a:cs typeface="Times New Roman" pitchFamily="18" charset="0"/>
              </a:rPr>
              <a:t> – V</a:t>
            </a:r>
            <a:r>
              <a:rPr lang="en-US" sz="4200" i="1" baseline="-25000" dirty="0" smtClean="0">
                <a:latin typeface="Times New Roman" pitchFamily="18" charset="0"/>
                <a:cs typeface="Times New Roman" pitchFamily="18" charset="0"/>
              </a:rPr>
              <a:t>1</a:t>
            </a:r>
            <a:r>
              <a:rPr lang="en-US" sz="4200" i="1" dirty="0" smtClean="0">
                <a:latin typeface="Times New Roman" pitchFamily="18" charset="0"/>
                <a:cs typeface="Times New Roman" pitchFamily="18" charset="0"/>
              </a:rPr>
              <a:t>)</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p</a:t>
            </a:r>
            <a:r>
              <a:rPr lang="en-US" sz="4200" i="1" dirty="0" smtClean="0">
                <a:latin typeface="Times New Roman" pitchFamily="18" charset="0"/>
                <a:cs typeface="Times New Roman" pitchFamily="18" charset="0"/>
              </a:rPr>
              <a:t> = (E</a:t>
            </a:r>
            <a:r>
              <a:rPr lang="en-US" sz="4200" i="1" baseline="-25000" dirty="0" smtClean="0">
                <a:latin typeface="Times New Roman" pitchFamily="18" charset="0"/>
                <a:cs typeface="Times New Roman" pitchFamily="18" charset="0"/>
              </a:rPr>
              <a:t>2</a:t>
            </a:r>
            <a:r>
              <a:rPr lang="en-US" sz="4200" i="1" dirty="0" smtClean="0">
                <a:latin typeface="Times New Roman" pitchFamily="18" charset="0"/>
                <a:cs typeface="Times New Roman" pitchFamily="18" charset="0"/>
              </a:rPr>
              <a:t> + PV</a:t>
            </a:r>
            <a:r>
              <a:rPr lang="en-US" sz="4200" i="1" baseline="-25000" dirty="0" smtClean="0">
                <a:latin typeface="Times New Roman" pitchFamily="18" charset="0"/>
                <a:cs typeface="Times New Roman" pitchFamily="18" charset="0"/>
              </a:rPr>
              <a:t>2</a:t>
            </a:r>
            <a:r>
              <a:rPr lang="en-US" sz="4200" i="1" dirty="0" smtClean="0">
                <a:latin typeface="Times New Roman" pitchFamily="18" charset="0"/>
                <a:cs typeface="Times New Roman" pitchFamily="18" charset="0"/>
              </a:rPr>
              <a:t>) – (E</a:t>
            </a:r>
            <a:r>
              <a:rPr lang="en-US" sz="4200" i="1" baseline="-25000" dirty="0" smtClean="0">
                <a:latin typeface="Times New Roman" pitchFamily="18" charset="0"/>
                <a:cs typeface="Times New Roman" pitchFamily="18" charset="0"/>
              </a:rPr>
              <a:t>1</a:t>
            </a:r>
            <a:r>
              <a:rPr lang="en-US" sz="4200" i="1" dirty="0" smtClean="0">
                <a:latin typeface="Times New Roman" pitchFamily="18" charset="0"/>
                <a:cs typeface="Times New Roman" pitchFamily="18" charset="0"/>
              </a:rPr>
              <a:t> + PV</a:t>
            </a:r>
            <a:r>
              <a:rPr lang="en-US" sz="4200" i="1" baseline="-25000" dirty="0" smtClean="0">
                <a:latin typeface="Times New Roman" pitchFamily="18" charset="0"/>
                <a:cs typeface="Times New Roman" pitchFamily="18" charset="0"/>
              </a:rPr>
              <a:t>1</a:t>
            </a:r>
            <a:r>
              <a:rPr lang="en-US" sz="4200" i="1" dirty="0" smtClean="0">
                <a:latin typeface="Times New Roman" pitchFamily="18" charset="0"/>
                <a:cs typeface="Times New Roman" pitchFamily="18" charset="0"/>
              </a:rPr>
              <a:t>)</a:t>
            </a:r>
            <a:endParaRPr lang="en-GB" sz="4200" dirty="0" smtClean="0">
              <a:latin typeface="Times New Roman" pitchFamily="18" charset="0"/>
              <a:cs typeface="Times New Roman" pitchFamily="18" charset="0"/>
            </a:endParaRPr>
          </a:p>
          <a:p>
            <a:r>
              <a:rPr lang="en-US" sz="4200" dirty="0" smtClean="0">
                <a:latin typeface="Times New Roman" pitchFamily="18" charset="0"/>
                <a:cs typeface="Times New Roman" pitchFamily="18" charset="0"/>
              </a:rPr>
              <a:t>The term (</a:t>
            </a:r>
            <a:r>
              <a:rPr lang="en-US" sz="4200" i="1" dirty="0" smtClean="0">
                <a:latin typeface="Times New Roman" pitchFamily="18" charset="0"/>
                <a:cs typeface="Times New Roman" pitchFamily="18" charset="0"/>
              </a:rPr>
              <a:t>E + PV</a:t>
            </a:r>
            <a:r>
              <a:rPr lang="en-US" sz="4200" dirty="0" smtClean="0">
                <a:latin typeface="Times New Roman" pitchFamily="18" charset="0"/>
                <a:cs typeface="Times New Roman" pitchFamily="18" charset="0"/>
              </a:rPr>
              <a:t>) is called enthalpy (H), thus we have:</a:t>
            </a:r>
            <a:endParaRPr lang="en-GB" sz="4200" dirty="0" smtClean="0">
              <a:latin typeface="Times New Roman" pitchFamily="18" charset="0"/>
              <a:cs typeface="Times New Roman" pitchFamily="18" charset="0"/>
            </a:endParaRPr>
          </a:p>
          <a:p>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p </a:t>
            </a:r>
            <a:r>
              <a:rPr lang="en-US" sz="4200" i="1" dirty="0" smtClean="0">
                <a:latin typeface="Times New Roman" pitchFamily="18" charset="0"/>
                <a:cs typeface="Times New Roman" pitchFamily="18" charset="0"/>
              </a:rPr>
              <a:t>= H</a:t>
            </a:r>
            <a:r>
              <a:rPr lang="en-US" sz="4200" i="1" baseline="-25000" dirty="0" smtClean="0">
                <a:latin typeface="Times New Roman" pitchFamily="18" charset="0"/>
                <a:cs typeface="Times New Roman" pitchFamily="18" charset="0"/>
              </a:rPr>
              <a:t>2</a:t>
            </a:r>
            <a:r>
              <a:rPr lang="en-US" sz="4200" i="1" dirty="0" smtClean="0">
                <a:latin typeface="Times New Roman" pitchFamily="18" charset="0"/>
                <a:cs typeface="Times New Roman" pitchFamily="18" charset="0"/>
              </a:rPr>
              <a:t> – H</a:t>
            </a:r>
            <a:r>
              <a:rPr lang="en-US" sz="4200" i="1" baseline="-25000" dirty="0" smtClean="0">
                <a:latin typeface="Times New Roman" pitchFamily="18" charset="0"/>
                <a:cs typeface="Times New Roman" pitchFamily="18" charset="0"/>
              </a:rPr>
              <a:t>1</a:t>
            </a:r>
            <a:r>
              <a:rPr lang="en-US" sz="4200" i="1" dirty="0" smtClean="0">
                <a:latin typeface="Times New Roman" pitchFamily="18" charset="0"/>
                <a:cs typeface="Times New Roman" pitchFamily="18" charset="0"/>
              </a:rPr>
              <a:t> = </a:t>
            </a:r>
            <a:r>
              <a:rPr lang="en-US" sz="4200" dirty="0" smtClean="0">
                <a:latin typeface="Times New Roman" pitchFamily="18" charset="0"/>
                <a:cs typeface="Times New Roman" pitchFamily="18" charset="0"/>
              </a:rPr>
              <a:t>Δ</a:t>
            </a:r>
            <a:r>
              <a:rPr lang="en-US" sz="4200" i="1" dirty="0" smtClean="0">
                <a:latin typeface="Times New Roman" pitchFamily="18" charset="0"/>
                <a:cs typeface="Times New Roman" pitchFamily="18" charset="0"/>
              </a:rPr>
              <a:t>H</a:t>
            </a:r>
            <a:endParaRPr lang="en-GB" sz="4200" dirty="0" smtClean="0">
              <a:latin typeface="Times New Roman" pitchFamily="18" charset="0"/>
              <a:cs typeface="Times New Roman" pitchFamily="18" charset="0"/>
            </a:endParaRPr>
          </a:p>
          <a:p>
            <a:r>
              <a:rPr lang="en-US" sz="4200" dirty="0" smtClean="0">
                <a:latin typeface="Times New Roman" pitchFamily="18" charset="0"/>
                <a:cs typeface="Times New Roman" pitchFamily="18" charset="0"/>
              </a:rPr>
              <a:t>Therefore, the change in enthalpy equals to the heat change at constant pressure. Since </a:t>
            </a:r>
            <a:r>
              <a:rPr lang="en-US" sz="4200" i="1" dirty="0" smtClean="0">
                <a:latin typeface="Times New Roman" pitchFamily="18" charset="0"/>
                <a:cs typeface="Times New Roman" pitchFamily="18" charset="0"/>
              </a:rPr>
              <a:t>E</a:t>
            </a:r>
            <a:r>
              <a:rPr lang="en-US" sz="4200" dirty="0" smtClean="0">
                <a:latin typeface="Times New Roman" pitchFamily="18" charset="0"/>
                <a:cs typeface="Times New Roman" pitchFamily="18" charset="0"/>
              </a:rPr>
              <a:t>, </a:t>
            </a:r>
            <a:r>
              <a:rPr lang="en-US" sz="4200" i="1" dirty="0" smtClean="0">
                <a:latin typeface="Times New Roman" pitchFamily="18" charset="0"/>
                <a:cs typeface="Times New Roman" pitchFamily="18" charset="0"/>
              </a:rPr>
              <a:t>P </a:t>
            </a:r>
            <a:r>
              <a:rPr lang="en-US" sz="4200" dirty="0" smtClean="0">
                <a:latin typeface="Times New Roman" pitchFamily="18" charset="0"/>
                <a:cs typeface="Times New Roman" pitchFamily="18" charset="0"/>
              </a:rPr>
              <a:t>&amp; </a:t>
            </a:r>
            <a:r>
              <a:rPr lang="en-US" sz="4200" i="1" dirty="0" smtClean="0">
                <a:latin typeface="Times New Roman" pitchFamily="18" charset="0"/>
                <a:cs typeface="Times New Roman" pitchFamily="18" charset="0"/>
              </a:rPr>
              <a:t>V</a:t>
            </a:r>
            <a:r>
              <a:rPr lang="en-US" sz="4200" dirty="0" smtClean="0">
                <a:latin typeface="Times New Roman" pitchFamily="18" charset="0"/>
                <a:cs typeface="Times New Roman" pitchFamily="18" charset="0"/>
              </a:rPr>
              <a:t> are state functions then (</a:t>
            </a:r>
            <a:r>
              <a:rPr lang="en-US" sz="4200" i="1" dirty="0" smtClean="0">
                <a:latin typeface="Times New Roman" pitchFamily="18" charset="0"/>
                <a:cs typeface="Times New Roman" pitchFamily="18" charset="0"/>
              </a:rPr>
              <a:t>H</a:t>
            </a:r>
            <a:r>
              <a:rPr lang="en-US" sz="4200" dirty="0" smtClean="0">
                <a:latin typeface="Times New Roman" pitchFamily="18" charset="0"/>
                <a:cs typeface="Times New Roman" pitchFamily="18" charset="0"/>
              </a:rPr>
              <a:t>) and </a:t>
            </a:r>
            <a:r>
              <a:rPr lang="en-US" sz="4200" i="1" dirty="0" smtClean="0">
                <a:latin typeface="Times New Roman" pitchFamily="18" charset="0"/>
                <a:cs typeface="Times New Roman" pitchFamily="18" charset="0"/>
              </a:rPr>
              <a:t>(q)</a:t>
            </a:r>
            <a:r>
              <a:rPr lang="en-US" sz="4200" i="1" baseline="-25000" dirty="0" smtClean="0">
                <a:latin typeface="Times New Roman" pitchFamily="18" charset="0"/>
                <a:cs typeface="Times New Roman" pitchFamily="18" charset="0"/>
              </a:rPr>
              <a:t>p</a:t>
            </a:r>
            <a:r>
              <a:rPr lang="en-US" sz="4200" dirty="0" smtClean="0">
                <a:latin typeface="Times New Roman" pitchFamily="18" charset="0"/>
                <a:cs typeface="Times New Roman" pitchFamily="18" charset="0"/>
              </a:rPr>
              <a:t> is also a state functions. </a:t>
            </a:r>
            <a:endParaRPr lang="en-GB" sz="4200"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Heat capacity (C)</a:t>
            </a:r>
            <a:r>
              <a:rPr lang="en-GB" dirty="0" smtClean="0"/>
              <a:t/>
            </a:r>
            <a:br>
              <a:rPr lang="en-GB" dirty="0" smtClean="0"/>
            </a:br>
            <a:endParaRPr lang="en-GB" dirty="0"/>
          </a:p>
        </p:txBody>
      </p:sp>
      <p:sp>
        <p:nvSpPr>
          <p:cNvPr id="3" name="Content Placeholder 2"/>
          <p:cNvSpPr>
            <a:spLocks noGrp="1"/>
          </p:cNvSpPr>
          <p:nvPr>
            <p:ph idx="1"/>
          </p:nvPr>
        </p:nvSpPr>
        <p:spPr>
          <a:xfrm>
            <a:off x="214282" y="928670"/>
            <a:ext cx="8643998" cy="5643602"/>
          </a:xfrm>
        </p:spPr>
        <p:txBody>
          <a:bodyPr>
            <a:normAutofit/>
          </a:bodyPr>
          <a:lstStyle/>
          <a:p>
            <a:pPr algn="just"/>
            <a:r>
              <a:rPr lang="en-US" sz="2400" dirty="0" smtClean="0">
                <a:latin typeface="Times New Roman" pitchFamily="18" charset="0"/>
                <a:cs typeface="Times New Roman" pitchFamily="18" charset="0"/>
              </a:rPr>
              <a:t>The ratio of the heat (</a:t>
            </a:r>
            <a:r>
              <a:rPr lang="en-US" sz="2400" i="1" dirty="0" smtClean="0">
                <a:latin typeface="Times New Roman" pitchFamily="18" charset="0"/>
                <a:cs typeface="Times New Roman" pitchFamily="18" charset="0"/>
              </a:rPr>
              <a:t>q</a:t>
            </a:r>
            <a:r>
              <a:rPr lang="en-US" sz="2400" dirty="0" smtClean="0">
                <a:latin typeface="Times New Roman" pitchFamily="18" charset="0"/>
                <a:cs typeface="Times New Roman" pitchFamily="18" charset="0"/>
              </a:rPr>
              <a:t>) added to or removed from a substance to the change in temperature (Δ</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produced is called the heat capacity</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C</a:t>
            </a:r>
            <a:r>
              <a:rPr lang="en-US" sz="2400" i="1" baseline="-250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 or </a:t>
            </a:r>
            <a:r>
              <a:rPr lang="en-US" sz="2400" i="1" dirty="0" err="1" smtClean="0">
                <a:latin typeface="Times New Roman" pitchFamily="18" charset="0"/>
                <a:cs typeface="Times New Roman" pitchFamily="18" charset="0"/>
              </a:rPr>
              <a:t>C</a:t>
            </a:r>
            <a:r>
              <a:rPr lang="en-US" sz="2400" i="1" baseline="-25000" dirty="0" err="1"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of the substance. In other words, the heat capacity is the heat required to raise the temperature of the substance by 1</a:t>
            </a:r>
            <a:r>
              <a:rPr lang="en-US" sz="2400" baseline="300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C.</a:t>
            </a:r>
            <a:r>
              <a:rPr lang="en-US" sz="2400" dirty="0" smtClean="0"/>
              <a:t> </a:t>
            </a:r>
            <a:r>
              <a:rPr lang="en-US" sz="2400" b="1" dirty="0" smtClean="0">
                <a:solidFill>
                  <a:srgbClr val="FF0000"/>
                </a:solidFill>
              </a:rPr>
              <a:t>If the amount of the substance is a unit mass (1 g), then it is called the </a:t>
            </a:r>
            <a:r>
              <a:rPr lang="en-US" sz="2400" b="1" i="1" dirty="0" smtClean="0">
                <a:solidFill>
                  <a:srgbClr val="FF0000"/>
                </a:solidFill>
              </a:rPr>
              <a:t>specific heat capacity</a:t>
            </a:r>
            <a:r>
              <a:rPr lang="en-US" sz="2400" b="1" dirty="0" smtClean="0">
                <a:solidFill>
                  <a:srgbClr val="FF0000"/>
                </a:solidFill>
              </a:rPr>
              <a:t> (c). So, if the amount of the substance is one mole, then it is called </a:t>
            </a:r>
            <a:r>
              <a:rPr lang="en-US" sz="2400" b="1" i="1" dirty="0" smtClean="0">
                <a:solidFill>
                  <a:srgbClr val="FF0000"/>
                </a:solidFill>
              </a:rPr>
              <a:t>molar heat capacity</a:t>
            </a:r>
            <a:r>
              <a:rPr lang="en-US" sz="2400" b="1" dirty="0" smtClean="0">
                <a:solidFill>
                  <a:srgbClr val="FF0000"/>
                </a:solidFill>
              </a:rPr>
              <a:t> (C</a:t>
            </a:r>
            <a:r>
              <a:rPr lang="en-US" sz="2400" b="1" baseline="-25000" dirty="0" smtClean="0">
                <a:solidFill>
                  <a:srgbClr val="FF0000"/>
                </a:solidFill>
              </a:rPr>
              <a:t>m</a:t>
            </a:r>
            <a:r>
              <a:rPr lang="en-US" sz="2400" b="1" dirty="0" smtClean="0">
                <a:solidFill>
                  <a:srgbClr val="FF0000"/>
                </a:solidFill>
              </a:rPr>
              <a:t>).</a:t>
            </a:r>
            <a:r>
              <a:rPr lang="en-US" sz="2400" dirty="0" smtClean="0"/>
              <a:t> The specific heat of water is 1 calorie/</a:t>
            </a:r>
            <a:r>
              <a:rPr lang="en-US" sz="2400" dirty="0" err="1" smtClean="0"/>
              <a:t>g.°C</a:t>
            </a:r>
            <a:r>
              <a:rPr lang="en-US" sz="2400" dirty="0" smtClean="0"/>
              <a:t> or 4.186 joule/</a:t>
            </a:r>
            <a:r>
              <a:rPr lang="en-US" sz="2400" dirty="0" err="1" smtClean="0"/>
              <a:t>g.°C</a:t>
            </a:r>
            <a:r>
              <a:rPr lang="en-US" sz="2400" dirty="0" smtClean="0"/>
              <a:t>, which is higher than any other common substance. As a result, water plays a very important role in temperature regulation. </a:t>
            </a:r>
            <a:endParaRPr lang="en-GB" sz="2400" dirty="0" smtClean="0"/>
          </a:p>
          <a:p>
            <a:pPr algn="just"/>
            <a:endParaRPr lang="en-GB" sz="2400" dirty="0">
              <a:latin typeface="Times New Roman" pitchFamily="18" charset="0"/>
              <a:cs typeface="Times New Roman" pitchFamily="18" charset="0"/>
            </a:endParaRPr>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8609" name="Object 1"/>
          <p:cNvGraphicFramePr>
            <a:graphicFrameLocks noChangeAspect="1"/>
          </p:cNvGraphicFramePr>
          <p:nvPr/>
        </p:nvGraphicFramePr>
        <p:xfrm>
          <a:off x="1714480" y="5214950"/>
          <a:ext cx="1571636" cy="947741"/>
        </p:xfrm>
        <a:graphic>
          <a:graphicData uri="http://schemas.openxmlformats.org/presentationml/2006/ole">
            <p:oleObj spid="_x0000_s68609" name="Equation" r:id="rId3" imgW="850531" imgH="444307" progId="Equation.3">
              <p:embed/>
            </p:oleObj>
          </a:graphicData>
        </a:graphic>
      </p:graphicFrame>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8611" name="Object 3"/>
          <p:cNvGraphicFramePr>
            <a:graphicFrameLocks noChangeAspect="1"/>
          </p:cNvGraphicFramePr>
          <p:nvPr/>
        </p:nvGraphicFramePr>
        <p:xfrm>
          <a:off x="5429256" y="5143512"/>
          <a:ext cx="1714512" cy="966791"/>
        </p:xfrm>
        <a:graphic>
          <a:graphicData uri="http://schemas.openxmlformats.org/presentationml/2006/ole">
            <p:oleObj spid="_x0000_s68611" name="Equation" r:id="rId4" imgW="901309" imgH="469696" progId="Equation.3">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normAutofit fontScale="90000"/>
          </a:bodyPr>
          <a:lstStyle/>
          <a:p>
            <a:r>
              <a:rPr lang="en-US" sz="3600" b="1" dirty="0" smtClean="0"/>
              <a:t/>
            </a:r>
            <a:br>
              <a:rPr lang="en-US" sz="3600" b="1" dirty="0" smtClean="0"/>
            </a:br>
            <a:r>
              <a:rPr lang="en-US" sz="3600" b="1" dirty="0" smtClean="0"/>
              <a:t>Relation between heat Capacities for Ideal Gases</a:t>
            </a:r>
            <a:r>
              <a:rPr lang="en-GB" dirty="0" smtClean="0"/>
              <a:t/>
            </a:r>
            <a:br>
              <a:rPr lang="en-GB" dirty="0" smtClean="0"/>
            </a:br>
            <a:endParaRPr lang="en-GB" dirty="0"/>
          </a:p>
        </p:txBody>
      </p:sp>
      <p:sp>
        <p:nvSpPr>
          <p:cNvPr id="3" name="Content Placeholder 2"/>
          <p:cNvSpPr>
            <a:spLocks noGrp="1"/>
          </p:cNvSpPr>
          <p:nvPr>
            <p:ph idx="1"/>
          </p:nvPr>
        </p:nvSpPr>
        <p:spPr>
          <a:xfrm>
            <a:off x="285720" y="1285860"/>
            <a:ext cx="8501122" cy="5357850"/>
          </a:xfrm>
        </p:spPr>
        <p:txBody>
          <a:bodyPr>
            <a:normAutofit fontScale="77500" lnSpcReduction="20000"/>
          </a:bodyPr>
          <a:lstStyle/>
          <a:p>
            <a:r>
              <a:rPr lang="en-US" dirty="0" smtClean="0"/>
              <a:t>                                           </a:t>
            </a:r>
          </a:p>
          <a:p>
            <a:r>
              <a:rPr lang="en-US" sz="2800" dirty="0" smtClean="0"/>
              <a:t>                                                              </a:t>
            </a:r>
            <a:r>
              <a:rPr lang="en-US" sz="2800" b="1" dirty="0" smtClean="0"/>
              <a:t>But: </a:t>
            </a:r>
            <a:r>
              <a:rPr lang="en-US" sz="2800" b="1" i="1" dirty="0" smtClean="0"/>
              <a:t>H = E + </a:t>
            </a:r>
            <a:r>
              <a:rPr lang="en-US" sz="2800" b="1" i="1" dirty="0" err="1" smtClean="0"/>
              <a:t>nRT</a:t>
            </a:r>
            <a:r>
              <a:rPr lang="en-US" sz="2800" b="1" i="1" dirty="0" smtClean="0"/>
              <a:t> </a:t>
            </a:r>
            <a:r>
              <a:rPr lang="en-US" sz="2800" b="1" dirty="0" smtClean="0"/>
              <a:t>then</a:t>
            </a:r>
          </a:p>
          <a:p>
            <a:endParaRPr lang="en-US" dirty="0" smtClean="0"/>
          </a:p>
          <a:p>
            <a:pPr>
              <a:buNone/>
            </a:pPr>
            <a:endParaRPr lang="en-GB" dirty="0" smtClean="0"/>
          </a:p>
          <a:p>
            <a:pPr>
              <a:buNone/>
            </a:pPr>
            <a:endParaRPr lang="en-GB" dirty="0" smtClean="0"/>
          </a:p>
          <a:p>
            <a:pPr>
              <a:buNone/>
            </a:pPr>
            <a:endParaRPr lang="en-GB" dirty="0" smtClean="0"/>
          </a:p>
          <a:p>
            <a:pPr algn="just">
              <a:buNone/>
            </a:pPr>
            <a:r>
              <a:rPr lang="en-US" sz="2600" dirty="0" smtClean="0">
                <a:latin typeface="Times New Roman" pitchFamily="18" charset="0"/>
                <a:cs typeface="Times New Roman" pitchFamily="18" charset="0"/>
              </a:rPr>
              <a:t>The subscript emphasizing the constancy of the pressure and volume can be dropped in the derivatives of internal energy. This is because the fact that the </a:t>
            </a:r>
            <a:r>
              <a:rPr lang="en-US" sz="2600" b="1" dirty="0" smtClean="0">
                <a:solidFill>
                  <a:srgbClr val="FF0000"/>
                </a:solidFill>
                <a:latin typeface="Times New Roman" pitchFamily="18" charset="0"/>
                <a:cs typeface="Times New Roman" pitchFamily="18" charset="0"/>
              </a:rPr>
              <a:t>internal energy is independent on volume and pressure. Now, we have: </a:t>
            </a:r>
            <a:endParaRPr lang="en-GB" sz="2600" b="1" dirty="0" smtClean="0">
              <a:solidFill>
                <a:srgbClr val="FF0000"/>
              </a:solidFill>
              <a:latin typeface="Times New Roman" pitchFamily="18" charset="0"/>
              <a:cs typeface="Times New Roman" pitchFamily="18" charset="0"/>
            </a:endParaRPr>
          </a:p>
          <a:p>
            <a:pPr>
              <a:buNone/>
            </a:pPr>
            <a:endParaRPr lang="en-GB" dirty="0" smtClean="0"/>
          </a:p>
          <a:p>
            <a:pPr lvl="0">
              <a:buNone/>
            </a:pPr>
            <a:r>
              <a:rPr lang="en-GB" dirty="0" smtClean="0"/>
              <a:t>                                                            </a:t>
            </a:r>
            <a:r>
              <a:rPr lang="en-US" sz="2400" dirty="0" smtClean="0">
                <a:latin typeface="Arial" pitchFamily="34" charset="0"/>
                <a:ea typeface="Times New Roman" pitchFamily="18" charset="0"/>
                <a:cs typeface="Arial" pitchFamily="34" charset="0"/>
              </a:rPr>
              <a:t>and:</a:t>
            </a:r>
            <a:endParaRPr lang="en-GB" sz="2400" dirty="0" smtClean="0">
              <a:latin typeface="Arial" pitchFamily="34" charset="0"/>
              <a:cs typeface="Arial" pitchFamily="34" charset="0"/>
            </a:endParaRPr>
          </a:p>
          <a:p>
            <a:pPr>
              <a:buNone/>
            </a:pPr>
            <a:endParaRPr lang="en-GB" dirty="0" smtClean="0"/>
          </a:p>
          <a:p>
            <a:pPr>
              <a:buNone/>
            </a:pPr>
            <a:r>
              <a:rPr lang="en-GB" sz="2600" dirty="0" smtClean="0"/>
              <a:t>Dividing by n it becomes    </a:t>
            </a:r>
            <a:r>
              <a:rPr lang="en-US" sz="2600" i="1" dirty="0" err="1" smtClean="0"/>
              <a:t>C</a:t>
            </a:r>
            <a:r>
              <a:rPr lang="en-US" sz="2600" i="1" baseline="-25000" dirty="0" err="1" smtClean="0"/>
              <a:t>p,m</a:t>
            </a:r>
            <a:r>
              <a:rPr lang="en-US" sz="2600" i="1" baseline="-25000" dirty="0" smtClean="0"/>
              <a:t> </a:t>
            </a:r>
            <a:r>
              <a:rPr lang="en-US" sz="2600" i="1" dirty="0" smtClean="0"/>
              <a:t>-  </a:t>
            </a:r>
            <a:r>
              <a:rPr lang="en-US" sz="2600" i="1" dirty="0" err="1" smtClean="0"/>
              <a:t>C</a:t>
            </a:r>
            <a:r>
              <a:rPr lang="en-US" sz="2600" i="1" baseline="-25000" dirty="0" err="1" smtClean="0"/>
              <a:t>v,m</a:t>
            </a:r>
            <a:r>
              <a:rPr lang="en-US" sz="2600" i="1" dirty="0" smtClean="0"/>
              <a:t> = </a:t>
            </a:r>
            <a:r>
              <a:rPr lang="en-US" sz="2600" i="1" dirty="0" smtClean="0">
                <a:solidFill>
                  <a:srgbClr val="FF0000"/>
                </a:solidFill>
              </a:rPr>
              <a:t>R</a:t>
            </a:r>
            <a:r>
              <a:rPr lang="en-US" sz="2600" i="1" dirty="0" smtClean="0"/>
              <a:t>  i.e. </a:t>
            </a:r>
            <a:r>
              <a:rPr lang="en-US" sz="2600" i="1" dirty="0" err="1" smtClean="0"/>
              <a:t>rduced</a:t>
            </a:r>
            <a:r>
              <a:rPr lang="en-US" sz="2600" i="1" dirty="0" smtClean="0"/>
              <a:t> to molar heat capacity</a:t>
            </a:r>
            <a:endParaRPr lang="en-GB" sz="2600" dirty="0" smtClean="0"/>
          </a:p>
          <a:p>
            <a:pPr>
              <a:buNone/>
            </a:pPr>
            <a:endParaRPr lang="en-GB" dirty="0" smtClean="0"/>
          </a:p>
          <a:p>
            <a:pPr>
              <a:buNone/>
            </a:pPr>
            <a:endParaRPr lang="en-GB"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5777" name="Object 1"/>
          <p:cNvGraphicFramePr>
            <a:graphicFrameLocks noChangeAspect="1"/>
          </p:cNvGraphicFramePr>
          <p:nvPr/>
        </p:nvGraphicFramePr>
        <p:xfrm>
          <a:off x="785786" y="1285860"/>
          <a:ext cx="3143272" cy="1000132"/>
        </p:xfrm>
        <a:graphic>
          <a:graphicData uri="http://schemas.openxmlformats.org/presentationml/2006/ole">
            <p:oleObj spid="_x0000_s75777" name="Equation" r:id="rId3" imgW="1689100" imgH="457200" progId="Equation.3">
              <p:embed/>
            </p:oleObj>
          </a:graphicData>
        </a:graphic>
      </p:graphicFrame>
      <p:graphicFrame>
        <p:nvGraphicFramePr>
          <p:cNvPr id="75779" name="Object 3"/>
          <p:cNvGraphicFramePr>
            <a:graphicFrameLocks noChangeAspect="1"/>
          </p:cNvGraphicFramePr>
          <p:nvPr/>
        </p:nvGraphicFramePr>
        <p:xfrm>
          <a:off x="1643042" y="2571744"/>
          <a:ext cx="4786346" cy="785818"/>
        </p:xfrm>
        <a:graphic>
          <a:graphicData uri="http://schemas.openxmlformats.org/presentationml/2006/ole">
            <p:oleObj spid="_x0000_s75779" name="Equation" r:id="rId4" imgW="2514600" imgH="457200" progId="Equation.3">
              <p:embed/>
            </p:oleObj>
          </a:graphicData>
        </a:graphic>
      </p:graphicFrame>
      <p:graphicFrame>
        <p:nvGraphicFramePr>
          <p:cNvPr id="75780" name="Object 4"/>
          <p:cNvGraphicFramePr>
            <a:graphicFrameLocks noChangeAspect="1"/>
          </p:cNvGraphicFramePr>
          <p:nvPr/>
        </p:nvGraphicFramePr>
        <p:xfrm>
          <a:off x="357158" y="4714884"/>
          <a:ext cx="4214842" cy="785818"/>
        </p:xfrm>
        <a:graphic>
          <a:graphicData uri="http://schemas.openxmlformats.org/presentationml/2006/ole">
            <p:oleObj spid="_x0000_s75780" name="Equation" r:id="rId5" imgW="2209680" imgH="457200" progId="Equation.3">
              <p:embed/>
            </p:oleObj>
          </a:graphicData>
        </a:graphic>
      </p:graphicFrame>
      <p:sp>
        <p:nvSpPr>
          <p:cNvPr id="75782"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5781" name="Object 5"/>
          <p:cNvGraphicFramePr>
            <a:graphicFrameLocks noChangeAspect="1"/>
          </p:cNvGraphicFramePr>
          <p:nvPr/>
        </p:nvGraphicFramePr>
        <p:xfrm>
          <a:off x="6143636" y="4786322"/>
          <a:ext cx="2322512" cy="714375"/>
        </p:xfrm>
        <a:graphic>
          <a:graphicData uri="http://schemas.openxmlformats.org/presentationml/2006/ole">
            <p:oleObj spid="_x0000_s75781" name="Equation" r:id="rId6" imgW="838080" imgH="241200" progId="Equation.3">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Internal energy</a:t>
            </a:r>
            <a:endParaRPr lang="en-GB" sz="3600" dirty="0"/>
          </a:p>
        </p:txBody>
      </p:sp>
      <p:sp>
        <p:nvSpPr>
          <p:cNvPr id="3" name="Content Placeholder 2"/>
          <p:cNvSpPr>
            <a:spLocks noGrp="1"/>
          </p:cNvSpPr>
          <p:nvPr>
            <p:ph idx="1"/>
          </p:nvPr>
        </p:nvSpPr>
        <p:spPr>
          <a:xfrm>
            <a:off x="457200" y="1600200"/>
            <a:ext cx="8472518" cy="4525963"/>
          </a:xfrm>
        </p:spPr>
        <p:txBody>
          <a:bodyPr>
            <a:normAutofit fontScale="92500"/>
          </a:bodyPr>
          <a:lstStyle/>
          <a:p>
            <a:pPr algn="just"/>
            <a:r>
              <a:rPr lang="en-US" dirty="0" smtClean="0">
                <a:latin typeface="Times New Roman" pitchFamily="18" charset="0"/>
                <a:cs typeface="Times New Roman" pitchFamily="18" charset="0"/>
              </a:rPr>
              <a:t>Here, we will discuss the variation of internal energy with temperature &amp; volume. Internal energy is a function of temperature and volume, so:</a:t>
            </a:r>
            <a:endParaRPr lang="en-GB"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 V</a:t>
            </a:r>
            <a:r>
              <a:rPr lang="en-US" dirty="0" smtClean="0">
                <a:latin typeface="Times New Roman" pitchFamily="18" charset="0"/>
                <a:cs typeface="Times New Roman" pitchFamily="18" charset="0"/>
              </a:rPr>
              <a:t>) and for small changes:</a:t>
            </a:r>
            <a:endParaRPr lang="en-GB"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therefore:</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dependence of internal energy on the volume is very small and could be neglected. So, we have: </a:t>
            </a:r>
            <a:endParaRPr lang="en-GB" dirty="0" smtClean="0">
              <a:latin typeface="Times New Roman" pitchFamily="18" charset="0"/>
              <a:cs typeface="Times New Roman" pitchFamily="18" charset="0"/>
            </a:endParaRPr>
          </a:p>
          <a:p>
            <a:endParaRPr lang="en-GB" dirty="0"/>
          </a:p>
        </p:txBody>
      </p:sp>
      <p:graphicFrame>
        <p:nvGraphicFramePr>
          <p:cNvPr id="76802" name="Object 2"/>
          <p:cNvGraphicFramePr>
            <a:graphicFrameLocks noChangeAspect="1"/>
          </p:cNvGraphicFramePr>
          <p:nvPr/>
        </p:nvGraphicFramePr>
        <p:xfrm>
          <a:off x="6215074" y="3000372"/>
          <a:ext cx="2643206" cy="714380"/>
        </p:xfrm>
        <a:graphic>
          <a:graphicData uri="http://schemas.openxmlformats.org/presentationml/2006/ole">
            <p:oleObj spid="_x0000_s76802" name="Equation" r:id="rId3" imgW="1752480" imgH="444240" progId="Equation.3">
              <p:embed/>
            </p:oleObj>
          </a:graphicData>
        </a:graphic>
      </p:graphicFrame>
      <p:graphicFrame>
        <p:nvGraphicFramePr>
          <p:cNvPr id="76803" name="Object 3"/>
          <p:cNvGraphicFramePr>
            <a:graphicFrameLocks noChangeAspect="1"/>
          </p:cNvGraphicFramePr>
          <p:nvPr/>
        </p:nvGraphicFramePr>
        <p:xfrm>
          <a:off x="928662" y="3929066"/>
          <a:ext cx="1643074" cy="857256"/>
        </p:xfrm>
        <a:graphic>
          <a:graphicData uri="http://schemas.openxmlformats.org/presentationml/2006/ole">
            <p:oleObj spid="_x0000_s76803" name="Equation" r:id="rId4" imgW="761760" imgH="444240" progId="Equation.3">
              <p:embed/>
            </p:oleObj>
          </a:graphicData>
        </a:graphic>
      </p:graphicFrame>
      <p:graphicFrame>
        <p:nvGraphicFramePr>
          <p:cNvPr id="76804" name="Object 4"/>
          <p:cNvGraphicFramePr>
            <a:graphicFrameLocks noChangeAspect="1"/>
          </p:cNvGraphicFramePr>
          <p:nvPr/>
        </p:nvGraphicFramePr>
        <p:xfrm>
          <a:off x="4572000" y="3929066"/>
          <a:ext cx="2786082" cy="928694"/>
        </p:xfrm>
        <a:graphic>
          <a:graphicData uri="http://schemas.openxmlformats.org/presentationml/2006/ole">
            <p:oleObj spid="_x0000_s76804" name="Equation" r:id="rId5" imgW="1498320" imgH="444240" progId="Equation.3">
              <p:embed/>
            </p:oleObj>
          </a:graphicData>
        </a:graphic>
      </p:graphicFrame>
      <p:graphicFrame>
        <p:nvGraphicFramePr>
          <p:cNvPr id="76805" name="Object 5"/>
          <p:cNvGraphicFramePr>
            <a:graphicFrameLocks noChangeAspect="1"/>
          </p:cNvGraphicFramePr>
          <p:nvPr/>
        </p:nvGraphicFramePr>
        <p:xfrm>
          <a:off x="2714612" y="5715016"/>
          <a:ext cx="3000396" cy="642942"/>
        </p:xfrm>
        <a:graphic>
          <a:graphicData uri="http://schemas.openxmlformats.org/presentationml/2006/ole">
            <p:oleObj spid="_x0000_s76805" name="Equation" r:id="rId6" imgW="723600" imgH="2286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a:t>For example, if you know the </a:t>
            </a:r>
            <a:r>
              <a:rPr lang="en-GB" dirty="0" smtClean="0"/>
              <a:t>probable states </a:t>
            </a:r>
            <a:r>
              <a:rPr lang="en-GB" dirty="0"/>
              <a:t>of a single isolated polymer then you can predict the thermodynamic </a:t>
            </a:r>
            <a:r>
              <a:rPr lang="en-GB" dirty="0" smtClean="0"/>
              <a:t>properties of </a:t>
            </a:r>
            <a:r>
              <a:rPr lang="en-GB" dirty="0"/>
              <a:t>10 kg of the polymer in an extruder by applying the </a:t>
            </a:r>
            <a:r>
              <a:rPr lang="en-GB" dirty="0" smtClean="0"/>
              <a:t> techniques </a:t>
            </a:r>
            <a:r>
              <a:rPr lang="en-GB" dirty="0"/>
              <a:t>of statistical mechanics.</a:t>
            </a:r>
          </a:p>
          <a:p>
            <a:r>
              <a:rPr lang="en-GB" dirty="0"/>
              <a:t>An example of the liquid-liquid phase equilibrium between a polymer and a model </a:t>
            </a:r>
            <a:r>
              <a:rPr lang="en-GB" dirty="0" smtClean="0"/>
              <a:t>protein calculated </a:t>
            </a:r>
            <a:r>
              <a:rPr lang="en-GB" dirty="0"/>
              <a:t>from statistical </a:t>
            </a:r>
            <a:r>
              <a:rPr lang="en-GB" dirty="0" smtClean="0"/>
              <a:t>mechanics</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Physical significance of internal energy</a:t>
            </a:r>
            <a:r>
              <a:rPr lang="en-GB" dirty="0" smtClean="0"/>
              <a:t/>
            </a:r>
            <a:br>
              <a:rPr lang="en-GB" dirty="0" smtClean="0"/>
            </a:br>
            <a:endParaRPr lang="en-GB" dirty="0"/>
          </a:p>
        </p:txBody>
      </p:sp>
      <p:sp>
        <p:nvSpPr>
          <p:cNvPr id="3" name="Content Placeholder 2"/>
          <p:cNvSpPr>
            <a:spLocks noGrp="1"/>
          </p:cNvSpPr>
          <p:nvPr>
            <p:ph idx="1"/>
          </p:nvPr>
        </p:nvSpPr>
        <p:spPr>
          <a:xfrm>
            <a:off x="457200" y="1214422"/>
            <a:ext cx="8543956" cy="5357850"/>
          </a:xfrm>
        </p:spPr>
        <p:txBody>
          <a:bodyPr>
            <a:normAutofit fontScale="92500" lnSpcReduction="10000"/>
          </a:bodyPr>
          <a:lstStyle/>
          <a:p>
            <a:pPr algn="just"/>
            <a:r>
              <a:rPr lang="en-US" dirty="0" smtClean="0">
                <a:latin typeface="Times New Roman" pitchFamily="18" charset="0"/>
                <a:cs typeface="Times New Roman" pitchFamily="18" charset="0"/>
              </a:rPr>
              <a:t>q must be equal to the work done to keep ΔE equal to zero. This work may be external physical work or it may be internal work such as transport through the circulatory system, internal movement of the heart and stomach etc.</a:t>
            </a:r>
          </a:p>
          <a:p>
            <a:pPr algn="just"/>
            <a:r>
              <a:rPr lang="en-US" dirty="0" smtClean="0">
                <a:latin typeface="Times New Roman" pitchFamily="18" charset="0"/>
                <a:cs typeface="Times New Roman" pitchFamily="18" charset="0"/>
              </a:rPr>
              <a:t>The basal metabolic rate of energy consumption is found to be 300 kJ per hour</a:t>
            </a:r>
          </a:p>
          <a:p>
            <a:pPr algn="just"/>
            <a:r>
              <a:rPr lang="en-US" dirty="0" smtClean="0">
                <a:latin typeface="Times New Roman" pitchFamily="18" charset="0"/>
                <a:cs typeface="Times New Roman" pitchFamily="18" charset="0"/>
              </a:rPr>
              <a:t>The rate of energy loss is increased and (</a:t>
            </a:r>
            <a:r>
              <a:rPr lang="en-US" i="1" dirty="0" err="1" smtClean="0">
                <a:latin typeface="Times New Roman" pitchFamily="18" charset="0"/>
                <a:cs typeface="Times New Roman" pitchFamily="18" charset="0"/>
              </a:rPr>
              <a:t>dq</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dw</a:t>
            </a:r>
            <a:r>
              <a:rPr lang="en-US" dirty="0" smtClean="0">
                <a:latin typeface="Times New Roman" pitchFamily="18" charset="0"/>
                <a:cs typeface="Times New Roman" pitchFamily="18" charset="0"/>
              </a:rPr>
              <a:t>) is negative so that the internal energy is again lost. The living body survives at cost of internal energy and loses weight about 1 kg per day if complete break down of assimilation process occurs. </a:t>
            </a:r>
            <a:endParaRPr lang="en-GB" dirty="0" smtClean="0">
              <a:latin typeface="Times New Roman" pitchFamily="18" charset="0"/>
              <a:cs typeface="Times New Roman" pitchFamily="18" charset="0"/>
            </a:endParaRPr>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a:t>Figure 1: AFM image of </a:t>
            </a:r>
            <a:r>
              <a:rPr lang="en-GB" sz="3100" dirty="0" err="1"/>
              <a:t>pentacene</a:t>
            </a:r>
            <a:r>
              <a:rPr lang="en-GB" sz="3100" dirty="0"/>
              <a:t> on Cu(111</a:t>
            </a:r>
            <a:r>
              <a:rPr lang="en-GB" sz="3100" dirty="0" smtClean="0"/>
              <a:t>).Science, </a:t>
            </a:r>
            <a:r>
              <a:rPr lang="en-GB" sz="3100" dirty="0"/>
              <a:t>statistical mechanics is the bridge between quantum mechanics (single molecules) </a:t>
            </a:r>
            <a:r>
              <a:rPr lang="en-GB" sz="3100" dirty="0" smtClean="0"/>
              <a:t>and thermodynamics </a:t>
            </a:r>
            <a:r>
              <a:rPr lang="en-GB" sz="3100" dirty="0"/>
              <a:t>(continuum mechanics).</a:t>
            </a:r>
          </a:p>
        </p:txBody>
      </p:sp>
      <p:pic>
        <p:nvPicPr>
          <p:cNvPr id="1026" name="Picture 2"/>
          <p:cNvPicPr>
            <a:picLocks noGrp="1" noChangeAspect="1" noChangeArrowheads="1"/>
          </p:cNvPicPr>
          <p:nvPr>
            <p:ph idx="1"/>
          </p:nvPr>
        </p:nvPicPr>
        <p:blipFill>
          <a:blip r:embed="rId2"/>
          <a:srcRect/>
          <a:stretch>
            <a:fillRect/>
          </a:stretch>
        </p:blipFill>
        <p:spPr bwMode="auto">
          <a:xfrm>
            <a:off x="714348" y="1600200"/>
            <a:ext cx="8072493"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a:t>
            </a:r>
            <a:r>
              <a:rPr lang="en-GB" dirty="0"/>
              <a:t>Basics of Thermodynamics</a:t>
            </a:r>
          </a:p>
        </p:txBody>
      </p:sp>
      <p:sp>
        <p:nvSpPr>
          <p:cNvPr id="3" name="Content Placeholder 2"/>
          <p:cNvSpPr>
            <a:spLocks noGrp="1"/>
          </p:cNvSpPr>
          <p:nvPr>
            <p:ph idx="1"/>
          </p:nvPr>
        </p:nvSpPr>
        <p:spPr/>
        <p:txBody>
          <a:bodyPr/>
          <a:lstStyle/>
          <a:p>
            <a:r>
              <a:rPr lang="en-GB" dirty="0"/>
              <a:t>The difference between intensive </a:t>
            </a:r>
            <a:r>
              <a:rPr lang="en-GB" dirty="0" smtClean="0"/>
              <a:t>and extensive </a:t>
            </a:r>
            <a:r>
              <a:rPr lang="en-GB" dirty="0"/>
              <a:t>properties is like the difference between “quality” and “quantity</a:t>
            </a:r>
            <a:r>
              <a:rPr lang="en-GB" dirty="0" smtClean="0"/>
              <a:t>”.</a:t>
            </a:r>
          </a:p>
          <a:p>
            <a:r>
              <a:rPr lang="en-GB" dirty="0"/>
              <a:t>Note that any extensive property can be made into an intensive property by dividing </a:t>
            </a:r>
            <a:r>
              <a:rPr lang="en-GB" dirty="0" smtClean="0"/>
              <a:t>by another </a:t>
            </a:r>
            <a:r>
              <a:rPr lang="en-GB" dirty="0"/>
              <a:t>extensive property. Example: V </a:t>
            </a:r>
            <a:r>
              <a:rPr lang="en-GB" dirty="0" smtClean="0"/>
              <a:t>= </a:t>
            </a:r>
            <a:r>
              <a:rPr lang="en-GB" dirty="0"/>
              <a:t>V/N.</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Basic Concepts</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US" dirty="0" smtClean="0"/>
              <a:t>Thermodynamics is the science deals with the relationships and inter-conversion between energy and work</a:t>
            </a:r>
          </a:p>
          <a:p>
            <a:r>
              <a:rPr lang="en-US" b="1" dirty="0" smtClean="0"/>
              <a:t>The most important item here is energy. So, what is energy really? In fact it is very hard to put a clear and exact definition of energy. It is a term refers to some kind of power, force or whatever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3873</Words>
  <Application>Microsoft Office PowerPoint</Application>
  <PresentationFormat>On-screen Show (4:3)</PresentationFormat>
  <Paragraphs>279</Paragraphs>
  <Slides>60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Equation</vt:lpstr>
      <vt:lpstr>    </vt:lpstr>
      <vt:lpstr>        Lecture 1 What the ultimate things student should know at the end of this course : Students will be able to: 1. Describe the terms, classical thermodynamics, quantum mechanics, statistical mechanics. 2. Define the terms “intensive” and “extensive” variables. 3. Identify different notational conventions.     4. Derive the Gibbs phase rule. 5. Define the four laws of thermodynamics. 1</vt:lpstr>
      <vt:lpstr> 1. Classical thermodynamics: This is the observational science dealing with heat and work. It was developed based on empirical observations without assumptions about the make up of matter. It describes macroscopic quantities, such as heat, work, internal energy, enthalpy, entropy, Gibbs free energy, etc. It does not contain any information about the state or even existence of molecules! Classical thermodynamics tacitly assumes that the world is made up of a continuum.</vt:lpstr>
      <vt:lpstr>              2. Quantum mechanics:  It deals with nanoscopic properties, i.e., length scales on the order of 10−9 m. Quantum mechanics gives rise to concepts such as the particle-wave duality, which states that all energy and all matter behaves both like a wave and like a particle. It tells us that energy and other quantities are not continuous, but discrete.Quantum chemistry typically deals with solving the Schrodinger equation for single molecules, giving Therefore, quantum mechanics is limited to isolated molecules or perfect crystals, usually at absolute zero temperature. Hence, quantum mechanics does not tell us anything about the thermodynamics of a macroscopic system. </vt:lpstr>
      <vt:lpstr>3. Statistical mechanics</vt:lpstr>
      <vt:lpstr>Slide 6</vt:lpstr>
      <vt:lpstr>Figure 1: AFM image of pentacene on Cu(111).Science, statistical mechanics is the bridge between quantum mechanics (single molecules) and thermodynamics (continuum mechanics).</vt:lpstr>
      <vt:lpstr>2. Basics of Thermodynamics</vt:lpstr>
      <vt:lpstr>Basic Concepts </vt:lpstr>
      <vt:lpstr>Energy</vt:lpstr>
      <vt:lpstr>   Energy presents in numerous forms (Fig 2). It may be heat, electrical, chemical or many other forms. It could be transferred from any form to others. Energy may present in stored state or may be kinetic. The potential energy represents the stored state of energy. </vt:lpstr>
      <vt:lpstr>Potential Energy</vt:lpstr>
      <vt:lpstr>Kinetic Energy</vt:lpstr>
      <vt:lpstr>Different forms of Energy</vt:lpstr>
      <vt:lpstr>External and internal energies</vt:lpstr>
      <vt:lpstr>        Microscopic level of Energies  At the microscopic level, the molecule has three types of energy which is translation (energy of molecule motion), rotation (energy of molecule rotation around its axis) and vibration (energy of vibrating bonds in the molecule). The internal energy of the system is the summation of these energies (energy on the microscopic scale).</vt:lpstr>
      <vt:lpstr>System and Surroundings </vt:lpstr>
      <vt:lpstr>What can exchange between system and surroundings</vt:lpstr>
      <vt:lpstr>Types of systems</vt:lpstr>
      <vt:lpstr>Types of systems</vt:lpstr>
      <vt:lpstr>Types of systems</vt:lpstr>
      <vt:lpstr>Work</vt:lpstr>
      <vt:lpstr>Sign of work</vt:lpstr>
      <vt:lpstr>Thermodynamics variables </vt:lpstr>
      <vt:lpstr>State Variables</vt:lpstr>
      <vt:lpstr>State Variables</vt:lpstr>
      <vt:lpstr>Transformation of Extensive into Intensive Property</vt:lpstr>
      <vt:lpstr>Corresponding extensive and intensive thermodynamic properties</vt:lpstr>
      <vt:lpstr>What about Energy term heat and work</vt:lpstr>
      <vt:lpstr>Thermodynamics processes</vt:lpstr>
      <vt:lpstr>Types of the process according to thermodynamic variables</vt:lpstr>
      <vt:lpstr>Fig (4): Isothermal gas (a) expansion (b) compression</vt:lpstr>
      <vt:lpstr>Adiabatic process</vt:lpstr>
      <vt:lpstr>Fig (5): Adiabatic (  ) and isothermal (----) processes. (a) Gas expansion. (b) Gas compression. </vt:lpstr>
      <vt:lpstr>Isobaric process</vt:lpstr>
      <vt:lpstr>Isochoric process</vt:lpstr>
      <vt:lpstr>Cyclic process</vt:lpstr>
      <vt:lpstr>Path A sequence of steps starting from the initial state to various intermediate states and then to the final state represents the path of thermodynamics process. This Figure illustrates a thermodynamic process (heating of a liquid) through different paths</vt:lpstr>
      <vt:lpstr>Thermodynamics functions </vt:lpstr>
      <vt:lpstr>Illustration of state function</vt:lpstr>
      <vt:lpstr>Slide 41</vt:lpstr>
      <vt:lpstr>Slide 42</vt:lpstr>
      <vt:lpstr>State of equilibrium </vt:lpstr>
      <vt:lpstr>Types of Equilibrium</vt:lpstr>
      <vt:lpstr>Mechanical equilibrium</vt:lpstr>
      <vt:lpstr>Reversible and irreversible processes </vt:lpstr>
      <vt:lpstr>Slide 47</vt:lpstr>
      <vt:lpstr>Irreversible and reversible processes</vt:lpstr>
      <vt:lpstr>Reversible work of expansion of an ideal gas</vt:lpstr>
      <vt:lpstr>How the reversible process accompanied work</vt:lpstr>
      <vt:lpstr>Zeroth law of thermodynamics</vt:lpstr>
      <vt:lpstr>First law of thermodynamic  (Law of conservation of energy) </vt:lpstr>
      <vt:lpstr>First Law</vt:lpstr>
      <vt:lpstr>Variables in First Law</vt:lpstr>
      <vt:lpstr>Heat</vt:lpstr>
      <vt:lpstr>Heat change at constant volume (qV) and pressure (qp)</vt:lpstr>
      <vt:lpstr>Heat capacity (C) </vt:lpstr>
      <vt:lpstr> Relation between heat Capacities for Ideal Gases </vt:lpstr>
      <vt:lpstr>Internal energy</vt:lpstr>
      <vt:lpstr>Physical significance of internal energy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Objectives: Students will be able to: 1. Describe the terms, classical thermodynamics, quantum mechanics, statistical mechanics. 2. Define the terms “intensive” and “extensive” variables. 3. Identify different notational conventions. 4. Derive the Gibbs phase rule. 5. Define the four laws of thermodynamics. 1</dc:title>
  <dc:creator>toshiba</dc:creator>
  <cp:lastModifiedBy>toshiba</cp:lastModifiedBy>
  <cp:revision>151</cp:revision>
  <dcterms:created xsi:type="dcterms:W3CDTF">2013-09-24T02:35:47Z</dcterms:created>
  <dcterms:modified xsi:type="dcterms:W3CDTF">2013-10-22T09:16:54Z</dcterms:modified>
</cp:coreProperties>
</file>